
<file path=[Content_Types].xml><?xml version="1.0" encoding="utf-8"?>
<Types xmlns="http://schemas.openxmlformats.org/package/2006/content-types">
  <Default Extension="png" ContentType="image/png"/>
  <Default Extension="jpeg" ContentType="image/jpeg"/>
  <Default Extension="emf" ContentType="image/x-emf"/>
  <Default Extension="mov" ContentType="video/quicktime"/>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57" r:id="rId3"/>
    <p:sldId id="362" r:id="rId4"/>
    <p:sldId id="374" r:id="rId5"/>
    <p:sldId id="369" r:id="rId6"/>
    <p:sldId id="308" r:id="rId7"/>
    <p:sldId id="368" r:id="rId8"/>
    <p:sldId id="310" r:id="rId9"/>
    <p:sldId id="280" r:id="rId10"/>
    <p:sldId id="292" r:id="rId11"/>
    <p:sldId id="294" r:id="rId12"/>
    <p:sldId id="293" r:id="rId13"/>
    <p:sldId id="302" r:id="rId14"/>
    <p:sldId id="291" r:id="rId15"/>
    <p:sldId id="303" r:id="rId16"/>
    <p:sldId id="304" r:id="rId17"/>
    <p:sldId id="306" r:id="rId18"/>
    <p:sldId id="305" r:id="rId19"/>
    <p:sldId id="307" r:id="rId20"/>
    <p:sldId id="370" r:id="rId21"/>
    <p:sldId id="371" r:id="rId22"/>
    <p:sldId id="372" r:id="rId23"/>
    <p:sldId id="347" r:id="rId24"/>
    <p:sldId id="373" r:id="rId25"/>
    <p:sldId id="265" r:id="rId26"/>
    <p:sldId id="375" r:id="rId27"/>
    <p:sldId id="37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9" autoAdjust="0"/>
    <p:restoredTop sz="94660"/>
  </p:normalViewPr>
  <p:slideViewPr>
    <p:cSldViewPr snapToGrid="0">
      <p:cViewPr varScale="1">
        <p:scale>
          <a:sx n="84" d="100"/>
          <a:sy n="84" d="100"/>
        </p:scale>
        <p:origin x="632"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17/10/2024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7</a:t>
            </a:fld>
            <a:endParaRPr lang="en-US"/>
          </a:p>
        </p:txBody>
      </p:sp>
    </p:spTree>
    <p:extLst>
      <p:ext uri="{BB962C8B-B14F-4D97-AF65-F5344CB8AC3E}">
        <p14:creationId xmlns:p14="http://schemas.microsoft.com/office/powerpoint/2010/main" val="664061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17/10/2024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17/10/2024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17/10/2024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17/10/2024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19.emf"/></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32.png"/><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5.emf"/><Relationship Id="rId1" Type="http://schemas.openxmlformats.org/officeDocument/2006/relationships/slideLayout" Target="../slideLayouts/slideLayout7.xml"/><Relationship Id="rId5" Type="http://schemas.openxmlformats.org/officeDocument/2006/relationships/image" Target="../media/image35.emf"/><Relationship Id="rId4" Type="http://schemas.openxmlformats.org/officeDocument/2006/relationships/image" Target="../media/image34.emf"/></Relationships>
</file>

<file path=ppt/slides/_rels/slide2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5.emf"/><Relationship Id="rId1" Type="http://schemas.openxmlformats.org/officeDocument/2006/relationships/slideLayout" Target="../slideLayouts/slideLayout7.xml"/><Relationship Id="rId5" Type="http://schemas.openxmlformats.org/officeDocument/2006/relationships/image" Target="../media/image34.emf"/><Relationship Id="rId4" Type="http://schemas.openxmlformats.org/officeDocument/2006/relationships/image" Target="../media/image33.e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37.tiff"/><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jpeg"/><Relationship Id="rId1" Type="http://schemas.openxmlformats.org/officeDocument/2006/relationships/slideLayout" Target="../slideLayouts/slideLayout7.xml"/><Relationship Id="rId4" Type="http://schemas.openxmlformats.org/officeDocument/2006/relationships/image" Target="../media/image41.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7.xml"/><Relationship Id="rId5" Type="http://schemas.openxmlformats.org/officeDocument/2006/relationships/image" Target="../media/image10.emf"/><Relationship Id="rId4" Type="http://schemas.openxmlformats.org/officeDocument/2006/relationships/image" Target="../media/image9.emf"/></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5.emf"/><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51483" y="301915"/>
            <a:ext cx="1563344" cy="232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a:extLst>
              <a:ext uri="{FF2B5EF4-FFF2-40B4-BE49-F238E27FC236}">
                <a16:creationId xmlns:a16="http://schemas.microsoft.com/office/drawing/2014/main" id="{9E493FDD-2A6C-D748-9998-9826162BFCE2}"/>
              </a:ext>
            </a:extLst>
          </p:cNvPr>
          <p:cNvPicPr>
            <a:picLocks noChangeAspect="1"/>
          </p:cNvPicPr>
          <p:nvPr/>
        </p:nvPicPr>
        <p:blipFill>
          <a:blip r:embed="rId3"/>
          <a:stretch>
            <a:fillRect/>
          </a:stretch>
        </p:blipFill>
        <p:spPr>
          <a:xfrm rot="4798874">
            <a:off x="1429457" y="1843744"/>
            <a:ext cx="3731616" cy="2830303"/>
          </a:xfrm>
          <a:prstGeom prst="rect">
            <a:avLst/>
          </a:prstGeom>
        </p:spPr>
      </p:pic>
      <p:pic>
        <p:nvPicPr>
          <p:cNvPr id="6" name="Picture 5">
            <a:extLst>
              <a:ext uri="{FF2B5EF4-FFF2-40B4-BE49-F238E27FC236}">
                <a16:creationId xmlns:a16="http://schemas.microsoft.com/office/drawing/2014/main" id="{792812EE-B220-2A40-8BDC-8465D0EEC74D}"/>
              </a:ext>
            </a:extLst>
          </p:cNvPr>
          <p:cNvPicPr>
            <a:picLocks noChangeAspect="1"/>
          </p:cNvPicPr>
          <p:nvPr/>
        </p:nvPicPr>
        <p:blipFill>
          <a:blip r:embed="rId3"/>
          <a:stretch>
            <a:fillRect/>
          </a:stretch>
        </p:blipFill>
        <p:spPr>
          <a:xfrm rot="4886916">
            <a:off x="4806315" y="1668166"/>
            <a:ext cx="3731616" cy="2793558"/>
          </a:xfrm>
          <a:prstGeom prst="rect">
            <a:avLst/>
          </a:prstGeom>
        </p:spPr>
      </p:pic>
    </p:spTree>
    <p:extLst>
      <p:ext uri="{BB962C8B-B14F-4D97-AF65-F5344CB8AC3E}">
        <p14:creationId xmlns:p14="http://schemas.microsoft.com/office/powerpoint/2010/main" val="31150935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252683" y="415010"/>
            <a:ext cx="1420509" cy="21121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a:extLst>
              <a:ext uri="{FF2B5EF4-FFF2-40B4-BE49-F238E27FC236}">
                <a16:creationId xmlns:a16="http://schemas.microsoft.com/office/drawing/2014/main" id="{C5AB3DBF-02E2-3D4E-B4D1-7228D8636A39}"/>
              </a:ext>
            </a:extLst>
          </p:cNvPr>
          <p:cNvPicPr>
            <a:picLocks noChangeAspect="1"/>
          </p:cNvPicPr>
          <p:nvPr/>
        </p:nvPicPr>
        <p:blipFill>
          <a:blip r:embed="rId3"/>
          <a:stretch>
            <a:fillRect/>
          </a:stretch>
        </p:blipFill>
        <p:spPr>
          <a:xfrm rot="4798874">
            <a:off x="619560" y="698357"/>
            <a:ext cx="3731616" cy="2830303"/>
          </a:xfrm>
          <a:prstGeom prst="rect">
            <a:avLst/>
          </a:prstGeom>
        </p:spPr>
      </p:pic>
      <p:pic>
        <p:nvPicPr>
          <p:cNvPr id="4" name="Picture 3">
            <a:extLst>
              <a:ext uri="{FF2B5EF4-FFF2-40B4-BE49-F238E27FC236}">
                <a16:creationId xmlns:a16="http://schemas.microsoft.com/office/drawing/2014/main" id="{6BC1E378-D644-A049-AECC-981B1432DE41}"/>
              </a:ext>
            </a:extLst>
          </p:cNvPr>
          <p:cNvPicPr>
            <a:picLocks noChangeAspect="1"/>
          </p:cNvPicPr>
          <p:nvPr/>
        </p:nvPicPr>
        <p:blipFill>
          <a:blip r:embed="rId3"/>
          <a:stretch>
            <a:fillRect/>
          </a:stretch>
        </p:blipFill>
        <p:spPr>
          <a:xfrm rot="4886916">
            <a:off x="4754064" y="655983"/>
            <a:ext cx="3731616" cy="2793558"/>
          </a:xfrm>
          <a:prstGeom prst="rect">
            <a:avLst/>
          </a:prstGeom>
        </p:spPr>
      </p:pic>
      <p:pic>
        <p:nvPicPr>
          <p:cNvPr id="5" name="Picture 4">
            <a:extLst>
              <a:ext uri="{FF2B5EF4-FFF2-40B4-BE49-F238E27FC236}">
                <a16:creationId xmlns:a16="http://schemas.microsoft.com/office/drawing/2014/main" id="{A173CBE6-166A-F545-A4A9-60BCE28B2382}"/>
              </a:ext>
            </a:extLst>
          </p:cNvPr>
          <p:cNvPicPr>
            <a:picLocks noChangeAspect="1"/>
          </p:cNvPicPr>
          <p:nvPr/>
        </p:nvPicPr>
        <p:blipFill>
          <a:blip r:embed="rId3"/>
          <a:stretch>
            <a:fillRect/>
          </a:stretch>
        </p:blipFill>
        <p:spPr>
          <a:xfrm rot="4798874">
            <a:off x="510704" y="3195578"/>
            <a:ext cx="3731616" cy="2830303"/>
          </a:xfrm>
          <a:prstGeom prst="rect">
            <a:avLst/>
          </a:prstGeom>
        </p:spPr>
      </p:pic>
      <p:pic>
        <p:nvPicPr>
          <p:cNvPr id="6" name="Picture 5">
            <a:extLst>
              <a:ext uri="{FF2B5EF4-FFF2-40B4-BE49-F238E27FC236}">
                <a16:creationId xmlns:a16="http://schemas.microsoft.com/office/drawing/2014/main" id="{31BA8513-116B-CE47-94A1-4CAFADF423C8}"/>
              </a:ext>
            </a:extLst>
          </p:cNvPr>
          <p:cNvPicPr>
            <a:picLocks noChangeAspect="1"/>
          </p:cNvPicPr>
          <p:nvPr/>
        </p:nvPicPr>
        <p:blipFill>
          <a:blip r:embed="rId3"/>
          <a:stretch>
            <a:fillRect/>
          </a:stretch>
        </p:blipFill>
        <p:spPr>
          <a:xfrm rot="4886916">
            <a:off x="4645208" y="3183161"/>
            <a:ext cx="3731616" cy="2793558"/>
          </a:xfrm>
          <a:prstGeom prst="rect">
            <a:avLst/>
          </a:prstGeom>
        </p:spPr>
      </p:pic>
    </p:spTree>
    <p:extLst>
      <p:ext uri="{BB962C8B-B14F-4D97-AF65-F5344CB8AC3E}">
        <p14:creationId xmlns:p14="http://schemas.microsoft.com/office/powerpoint/2010/main" val="7314923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97311" y="355388"/>
            <a:ext cx="1617054" cy="240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5">
            <a:extLst>
              <a:ext uri="{FF2B5EF4-FFF2-40B4-BE49-F238E27FC236}">
                <a16:creationId xmlns:a16="http://schemas.microsoft.com/office/drawing/2014/main" id="{FF3D54BB-3D6D-9B46-820B-DE3A372D1979}"/>
              </a:ext>
            </a:extLst>
          </p:cNvPr>
          <p:cNvPicPr>
            <a:picLocks noChangeAspect="1"/>
          </p:cNvPicPr>
          <p:nvPr/>
        </p:nvPicPr>
        <p:blipFill>
          <a:blip r:embed="rId3"/>
          <a:stretch>
            <a:fillRect/>
          </a:stretch>
        </p:blipFill>
        <p:spPr>
          <a:xfrm rot="4798874">
            <a:off x="2692470" y="1916212"/>
            <a:ext cx="2964575" cy="2248529"/>
          </a:xfrm>
          <a:prstGeom prst="rect">
            <a:avLst/>
          </a:prstGeom>
        </p:spPr>
      </p:pic>
      <p:pic>
        <p:nvPicPr>
          <p:cNvPr id="7" name="Picture 6">
            <a:extLst>
              <a:ext uri="{FF2B5EF4-FFF2-40B4-BE49-F238E27FC236}">
                <a16:creationId xmlns:a16="http://schemas.microsoft.com/office/drawing/2014/main" id="{51111874-2E2E-9C42-8B19-8E3393791EDA}"/>
              </a:ext>
            </a:extLst>
          </p:cNvPr>
          <p:cNvPicPr>
            <a:picLocks noChangeAspect="1"/>
          </p:cNvPicPr>
          <p:nvPr/>
        </p:nvPicPr>
        <p:blipFill>
          <a:blip r:embed="rId3"/>
          <a:stretch>
            <a:fillRect/>
          </a:stretch>
        </p:blipFill>
        <p:spPr>
          <a:xfrm rot="4886916">
            <a:off x="4796637" y="606529"/>
            <a:ext cx="2964575" cy="2219337"/>
          </a:xfrm>
          <a:prstGeom prst="rect">
            <a:avLst/>
          </a:prstGeom>
        </p:spPr>
      </p:pic>
      <p:pic>
        <p:nvPicPr>
          <p:cNvPr id="8" name="Picture 7">
            <a:extLst>
              <a:ext uri="{FF2B5EF4-FFF2-40B4-BE49-F238E27FC236}">
                <a16:creationId xmlns:a16="http://schemas.microsoft.com/office/drawing/2014/main" id="{CADE5619-4E03-9E48-B926-4B34E4A6C933}"/>
              </a:ext>
            </a:extLst>
          </p:cNvPr>
          <p:cNvPicPr>
            <a:picLocks noChangeAspect="1"/>
          </p:cNvPicPr>
          <p:nvPr/>
        </p:nvPicPr>
        <p:blipFill>
          <a:blip r:embed="rId3"/>
          <a:stretch>
            <a:fillRect/>
          </a:stretch>
        </p:blipFill>
        <p:spPr>
          <a:xfrm rot="4798874">
            <a:off x="541051" y="3159399"/>
            <a:ext cx="2964575" cy="2248529"/>
          </a:xfrm>
          <a:prstGeom prst="rect">
            <a:avLst/>
          </a:prstGeom>
        </p:spPr>
      </p:pic>
    </p:spTree>
    <p:extLst>
      <p:ext uri="{BB962C8B-B14F-4D97-AF65-F5344CB8AC3E}">
        <p14:creationId xmlns:p14="http://schemas.microsoft.com/office/powerpoint/2010/main" val="36435717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107775" y="278360"/>
            <a:ext cx="1487595" cy="2211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a:extLst>
              <a:ext uri="{FF2B5EF4-FFF2-40B4-BE49-F238E27FC236}">
                <a16:creationId xmlns:a16="http://schemas.microsoft.com/office/drawing/2014/main" id="{72CD9256-236A-9F49-A93B-07CDC3CB93A9}"/>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9" name="Picture 8">
            <a:extLst>
              <a:ext uri="{FF2B5EF4-FFF2-40B4-BE49-F238E27FC236}">
                <a16:creationId xmlns:a16="http://schemas.microsoft.com/office/drawing/2014/main" id="{621DC4B4-F7DE-7949-A4DF-9B13A06C4565}"/>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0" name="Picture 9">
            <a:extLst>
              <a:ext uri="{FF2B5EF4-FFF2-40B4-BE49-F238E27FC236}">
                <a16:creationId xmlns:a16="http://schemas.microsoft.com/office/drawing/2014/main" id="{9E76BF90-5DE4-0D47-8DA6-62FBD6456A63}"/>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1" name="Picture 10">
            <a:extLst>
              <a:ext uri="{FF2B5EF4-FFF2-40B4-BE49-F238E27FC236}">
                <a16:creationId xmlns:a16="http://schemas.microsoft.com/office/drawing/2014/main" id="{5C2C9E23-FA31-5544-B7E0-B3C81B067908}"/>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2" name="Picture 11">
            <a:extLst>
              <a:ext uri="{FF2B5EF4-FFF2-40B4-BE49-F238E27FC236}">
                <a16:creationId xmlns:a16="http://schemas.microsoft.com/office/drawing/2014/main" id="{322ADD60-BB9A-2E4F-BCA8-3A19DD8EA7EF}"/>
              </a:ext>
            </a:extLst>
          </p:cNvPr>
          <p:cNvPicPr>
            <a:picLocks noChangeAspect="1"/>
          </p:cNvPicPr>
          <p:nvPr/>
        </p:nvPicPr>
        <p:blipFill>
          <a:blip r:embed="rId3"/>
          <a:stretch>
            <a:fillRect/>
          </a:stretch>
        </p:blipFill>
        <p:spPr>
          <a:xfrm rot="4886916">
            <a:off x="3364399" y="2397958"/>
            <a:ext cx="2496559" cy="1868971"/>
          </a:xfrm>
          <a:prstGeom prst="rect">
            <a:avLst/>
          </a:prstGeom>
        </p:spPr>
      </p:pic>
    </p:spTree>
    <p:extLst>
      <p:ext uri="{BB962C8B-B14F-4D97-AF65-F5344CB8AC3E}">
        <p14:creationId xmlns:p14="http://schemas.microsoft.com/office/powerpoint/2010/main" val="38004402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65514" y="223387"/>
            <a:ext cx="1404619" cy="24030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B0D61E4B-3C4C-AD4D-BA71-7F3AD9381C03}"/>
              </a:ext>
            </a:extLst>
          </p:cNvPr>
          <p:cNvPicPr>
            <a:picLocks noChangeAspect="1"/>
          </p:cNvPicPr>
          <p:nvPr/>
        </p:nvPicPr>
        <p:blipFill>
          <a:blip r:embed="rId3"/>
          <a:stretch>
            <a:fillRect/>
          </a:stretch>
        </p:blipFill>
        <p:spPr>
          <a:xfrm rot="4886916">
            <a:off x="3629689" y="2180119"/>
            <a:ext cx="2964575" cy="2219337"/>
          </a:xfrm>
          <a:prstGeom prst="rect">
            <a:avLst/>
          </a:prstGeom>
        </p:spPr>
      </p:pic>
    </p:spTree>
    <p:extLst>
      <p:ext uri="{BB962C8B-B14F-4D97-AF65-F5344CB8AC3E}">
        <p14:creationId xmlns:p14="http://schemas.microsoft.com/office/powerpoint/2010/main" val="41678173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78611" y="225539"/>
            <a:ext cx="1355369" cy="201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8">
            <a:extLst>
              <a:ext uri="{FF2B5EF4-FFF2-40B4-BE49-F238E27FC236}">
                <a16:creationId xmlns:a16="http://schemas.microsoft.com/office/drawing/2014/main" id="{7D503A98-7A51-D849-B829-C14DDD58B837}"/>
              </a:ext>
            </a:extLst>
          </p:cNvPr>
          <p:cNvPicPr>
            <a:picLocks noChangeAspect="1"/>
          </p:cNvPicPr>
          <p:nvPr/>
        </p:nvPicPr>
        <p:blipFill>
          <a:blip r:embed="rId3"/>
          <a:stretch>
            <a:fillRect/>
          </a:stretch>
        </p:blipFill>
        <p:spPr>
          <a:xfrm rot="4798874">
            <a:off x="283756" y="477235"/>
            <a:ext cx="2600871" cy="1972672"/>
          </a:xfrm>
          <a:prstGeom prst="rect">
            <a:avLst/>
          </a:prstGeom>
        </p:spPr>
      </p:pic>
      <p:pic>
        <p:nvPicPr>
          <p:cNvPr id="10" name="Picture 9">
            <a:extLst>
              <a:ext uri="{FF2B5EF4-FFF2-40B4-BE49-F238E27FC236}">
                <a16:creationId xmlns:a16="http://schemas.microsoft.com/office/drawing/2014/main" id="{EE7D7061-3EC3-8640-82ED-E72DE288A1E2}"/>
              </a:ext>
            </a:extLst>
          </p:cNvPr>
          <p:cNvPicPr>
            <a:picLocks noChangeAspect="1"/>
          </p:cNvPicPr>
          <p:nvPr/>
        </p:nvPicPr>
        <p:blipFill>
          <a:blip r:embed="rId3"/>
          <a:stretch>
            <a:fillRect/>
          </a:stretch>
        </p:blipFill>
        <p:spPr>
          <a:xfrm rot="4886916">
            <a:off x="6173028" y="597139"/>
            <a:ext cx="2508230" cy="1877708"/>
          </a:xfrm>
          <a:prstGeom prst="rect">
            <a:avLst/>
          </a:prstGeom>
        </p:spPr>
      </p:pic>
      <p:pic>
        <p:nvPicPr>
          <p:cNvPr id="11" name="Picture 10">
            <a:extLst>
              <a:ext uri="{FF2B5EF4-FFF2-40B4-BE49-F238E27FC236}">
                <a16:creationId xmlns:a16="http://schemas.microsoft.com/office/drawing/2014/main" id="{2535A618-58C3-C447-9F95-E6C6864DCCC5}"/>
              </a:ext>
            </a:extLst>
          </p:cNvPr>
          <p:cNvPicPr>
            <a:picLocks noChangeAspect="1"/>
          </p:cNvPicPr>
          <p:nvPr/>
        </p:nvPicPr>
        <p:blipFill>
          <a:blip r:embed="rId3"/>
          <a:stretch>
            <a:fillRect/>
          </a:stretch>
        </p:blipFill>
        <p:spPr>
          <a:xfrm rot="4798874">
            <a:off x="403856" y="3431113"/>
            <a:ext cx="2612625" cy="1981587"/>
          </a:xfrm>
          <a:prstGeom prst="rect">
            <a:avLst/>
          </a:prstGeom>
        </p:spPr>
      </p:pic>
      <p:pic>
        <p:nvPicPr>
          <p:cNvPr id="12" name="Picture 11">
            <a:extLst>
              <a:ext uri="{FF2B5EF4-FFF2-40B4-BE49-F238E27FC236}">
                <a16:creationId xmlns:a16="http://schemas.microsoft.com/office/drawing/2014/main" id="{B03A45A1-6CEA-8E44-96BF-16F761B34A0B}"/>
              </a:ext>
            </a:extLst>
          </p:cNvPr>
          <p:cNvPicPr>
            <a:picLocks noChangeAspect="1"/>
          </p:cNvPicPr>
          <p:nvPr/>
        </p:nvPicPr>
        <p:blipFill>
          <a:blip r:embed="rId3"/>
          <a:stretch>
            <a:fillRect/>
          </a:stretch>
        </p:blipFill>
        <p:spPr>
          <a:xfrm rot="4886916">
            <a:off x="6313905" y="3527198"/>
            <a:ext cx="2538991" cy="1900737"/>
          </a:xfrm>
          <a:prstGeom prst="rect">
            <a:avLst/>
          </a:prstGeom>
        </p:spPr>
      </p:pic>
      <p:pic>
        <p:nvPicPr>
          <p:cNvPr id="13" name="Picture 12">
            <a:extLst>
              <a:ext uri="{FF2B5EF4-FFF2-40B4-BE49-F238E27FC236}">
                <a16:creationId xmlns:a16="http://schemas.microsoft.com/office/drawing/2014/main" id="{9996D9A5-3140-6144-9AEF-216304209E80}"/>
              </a:ext>
            </a:extLst>
          </p:cNvPr>
          <p:cNvPicPr>
            <a:picLocks noChangeAspect="1"/>
          </p:cNvPicPr>
          <p:nvPr/>
        </p:nvPicPr>
        <p:blipFill>
          <a:blip r:embed="rId3"/>
          <a:stretch>
            <a:fillRect/>
          </a:stretch>
        </p:blipFill>
        <p:spPr>
          <a:xfrm rot="4886916">
            <a:off x="3435692" y="3402017"/>
            <a:ext cx="2496559" cy="1868971"/>
          </a:xfrm>
          <a:prstGeom prst="rect">
            <a:avLst/>
          </a:prstGeom>
        </p:spPr>
      </p:pic>
      <p:pic>
        <p:nvPicPr>
          <p:cNvPr id="14" name="Picture 13">
            <a:extLst>
              <a:ext uri="{FF2B5EF4-FFF2-40B4-BE49-F238E27FC236}">
                <a16:creationId xmlns:a16="http://schemas.microsoft.com/office/drawing/2014/main" id="{2A88E6B5-08F3-904B-B480-8CB30A2A0F1A}"/>
              </a:ext>
            </a:extLst>
          </p:cNvPr>
          <p:cNvPicPr>
            <a:picLocks noChangeAspect="1"/>
          </p:cNvPicPr>
          <p:nvPr/>
        </p:nvPicPr>
        <p:blipFill>
          <a:blip r:embed="rId3"/>
          <a:stretch>
            <a:fillRect/>
          </a:stretch>
        </p:blipFill>
        <p:spPr>
          <a:xfrm rot="4886916">
            <a:off x="2972972" y="595086"/>
            <a:ext cx="2496559" cy="1868971"/>
          </a:xfrm>
          <a:prstGeom prst="rect">
            <a:avLst/>
          </a:prstGeom>
        </p:spPr>
      </p:pic>
    </p:spTree>
    <p:extLst>
      <p:ext uri="{BB962C8B-B14F-4D97-AF65-F5344CB8AC3E}">
        <p14:creationId xmlns:p14="http://schemas.microsoft.com/office/powerpoint/2010/main" val="29681750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892580" y="362936"/>
            <a:ext cx="1574643" cy="2341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a:extLst>
              <a:ext uri="{FF2B5EF4-FFF2-40B4-BE49-F238E27FC236}">
                <a16:creationId xmlns:a16="http://schemas.microsoft.com/office/drawing/2014/main" id="{8922AA6E-F468-6E41-889C-D91BE77BF61A}"/>
              </a:ext>
            </a:extLst>
          </p:cNvPr>
          <p:cNvPicPr>
            <a:picLocks noChangeAspect="1"/>
          </p:cNvPicPr>
          <p:nvPr/>
        </p:nvPicPr>
        <p:blipFill>
          <a:blip r:embed="rId3"/>
          <a:stretch>
            <a:fillRect/>
          </a:stretch>
        </p:blipFill>
        <p:spPr>
          <a:xfrm rot="4886916">
            <a:off x="8774929" y="3696428"/>
            <a:ext cx="2496559" cy="1868971"/>
          </a:xfrm>
          <a:prstGeom prst="rect">
            <a:avLst/>
          </a:prstGeom>
        </p:spPr>
      </p:pic>
      <p:pic>
        <p:nvPicPr>
          <p:cNvPr id="11" name="Picture 10">
            <a:extLst>
              <a:ext uri="{FF2B5EF4-FFF2-40B4-BE49-F238E27FC236}">
                <a16:creationId xmlns:a16="http://schemas.microsoft.com/office/drawing/2014/main" id="{846970B5-1E36-F44C-89F4-C6029C748BBF}"/>
              </a:ext>
            </a:extLst>
          </p:cNvPr>
          <p:cNvPicPr>
            <a:picLocks noChangeAspect="1"/>
          </p:cNvPicPr>
          <p:nvPr/>
        </p:nvPicPr>
        <p:blipFill>
          <a:blip r:embed="rId3"/>
          <a:stretch>
            <a:fillRect/>
          </a:stretch>
        </p:blipFill>
        <p:spPr>
          <a:xfrm rot="4798874">
            <a:off x="283756" y="686243"/>
            <a:ext cx="2600871" cy="1972672"/>
          </a:xfrm>
          <a:prstGeom prst="rect">
            <a:avLst/>
          </a:prstGeom>
        </p:spPr>
      </p:pic>
      <p:pic>
        <p:nvPicPr>
          <p:cNvPr id="12" name="Picture 11">
            <a:extLst>
              <a:ext uri="{FF2B5EF4-FFF2-40B4-BE49-F238E27FC236}">
                <a16:creationId xmlns:a16="http://schemas.microsoft.com/office/drawing/2014/main" id="{4F0E83F7-3B7E-B44F-AD7C-4D5BF0AB6A22}"/>
              </a:ext>
            </a:extLst>
          </p:cNvPr>
          <p:cNvPicPr>
            <a:picLocks noChangeAspect="1"/>
          </p:cNvPicPr>
          <p:nvPr/>
        </p:nvPicPr>
        <p:blipFill>
          <a:blip r:embed="rId3"/>
          <a:stretch>
            <a:fillRect/>
          </a:stretch>
        </p:blipFill>
        <p:spPr>
          <a:xfrm rot="4886916">
            <a:off x="5852893" y="853522"/>
            <a:ext cx="2508230" cy="1877708"/>
          </a:xfrm>
          <a:prstGeom prst="rect">
            <a:avLst/>
          </a:prstGeom>
        </p:spPr>
      </p:pic>
      <p:pic>
        <p:nvPicPr>
          <p:cNvPr id="13" name="Picture 12">
            <a:extLst>
              <a:ext uri="{FF2B5EF4-FFF2-40B4-BE49-F238E27FC236}">
                <a16:creationId xmlns:a16="http://schemas.microsoft.com/office/drawing/2014/main" id="{65B33FC0-1DA7-C94C-AF02-7294FE19E811}"/>
              </a:ext>
            </a:extLst>
          </p:cNvPr>
          <p:cNvPicPr>
            <a:picLocks noChangeAspect="1"/>
          </p:cNvPicPr>
          <p:nvPr/>
        </p:nvPicPr>
        <p:blipFill>
          <a:blip r:embed="rId3"/>
          <a:stretch>
            <a:fillRect/>
          </a:stretch>
        </p:blipFill>
        <p:spPr>
          <a:xfrm rot="4798874">
            <a:off x="403856" y="3640121"/>
            <a:ext cx="2612625" cy="1981587"/>
          </a:xfrm>
          <a:prstGeom prst="rect">
            <a:avLst/>
          </a:prstGeom>
        </p:spPr>
      </p:pic>
      <p:pic>
        <p:nvPicPr>
          <p:cNvPr id="14" name="Picture 13">
            <a:extLst>
              <a:ext uri="{FF2B5EF4-FFF2-40B4-BE49-F238E27FC236}">
                <a16:creationId xmlns:a16="http://schemas.microsoft.com/office/drawing/2014/main" id="{B9693219-8477-1D46-BF46-5AA0D17C4A83}"/>
              </a:ext>
            </a:extLst>
          </p:cNvPr>
          <p:cNvPicPr>
            <a:picLocks noChangeAspect="1"/>
          </p:cNvPicPr>
          <p:nvPr/>
        </p:nvPicPr>
        <p:blipFill>
          <a:blip r:embed="rId3"/>
          <a:stretch>
            <a:fillRect/>
          </a:stretch>
        </p:blipFill>
        <p:spPr>
          <a:xfrm rot="4886916">
            <a:off x="6313905" y="3736206"/>
            <a:ext cx="2538991" cy="1900737"/>
          </a:xfrm>
          <a:prstGeom prst="rect">
            <a:avLst/>
          </a:prstGeom>
        </p:spPr>
      </p:pic>
      <p:pic>
        <p:nvPicPr>
          <p:cNvPr id="15" name="Picture 14">
            <a:extLst>
              <a:ext uri="{FF2B5EF4-FFF2-40B4-BE49-F238E27FC236}">
                <a16:creationId xmlns:a16="http://schemas.microsoft.com/office/drawing/2014/main" id="{1E189D05-2751-AE46-819B-EED58F85A367}"/>
              </a:ext>
            </a:extLst>
          </p:cNvPr>
          <p:cNvPicPr>
            <a:picLocks noChangeAspect="1"/>
          </p:cNvPicPr>
          <p:nvPr/>
        </p:nvPicPr>
        <p:blipFill>
          <a:blip r:embed="rId3"/>
          <a:stretch>
            <a:fillRect/>
          </a:stretch>
        </p:blipFill>
        <p:spPr>
          <a:xfrm rot="4886916">
            <a:off x="3435692" y="3611025"/>
            <a:ext cx="2496559" cy="1868971"/>
          </a:xfrm>
          <a:prstGeom prst="rect">
            <a:avLst/>
          </a:prstGeom>
        </p:spPr>
      </p:pic>
      <p:pic>
        <p:nvPicPr>
          <p:cNvPr id="16" name="Picture 15">
            <a:extLst>
              <a:ext uri="{FF2B5EF4-FFF2-40B4-BE49-F238E27FC236}">
                <a16:creationId xmlns:a16="http://schemas.microsoft.com/office/drawing/2014/main" id="{52696EF3-8A98-5645-9103-8DB71CCC608B}"/>
              </a:ext>
            </a:extLst>
          </p:cNvPr>
          <p:cNvPicPr>
            <a:picLocks noChangeAspect="1"/>
          </p:cNvPicPr>
          <p:nvPr/>
        </p:nvPicPr>
        <p:blipFill>
          <a:blip r:embed="rId3"/>
          <a:stretch>
            <a:fillRect/>
          </a:stretch>
        </p:blipFill>
        <p:spPr>
          <a:xfrm rot="4886916">
            <a:off x="3204331" y="982033"/>
            <a:ext cx="2496559" cy="1868971"/>
          </a:xfrm>
          <a:prstGeom prst="rect">
            <a:avLst/>
          </a:prstGeom>
        </p:spPr>
      </p:pic>
    </p:spTree>
    <p:extLst>
      <p:ext uri="{BB962C8B-B14F-4D97-AF65-F5344CB8AC3E}">
        <p14:creationId xmlns:p14="http://schemas.microsoft.com/office/powerpoint/2010/main" val="6578309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466537" y="125445"/>
            <a:ext cx="1362143" cy="202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791BBAC2-F48C-4540-90FF-B225FABB07E4}"/>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3" name="Picture 12">
            <a:extLst>
              <a:ext uri="{FF2B5EF4-FFF2-40B4-BE49-F238E27FC236}">
                <a16:creationId xmlns:a16="http://schemas.microsoft.com/office/drawing/2014/main" id="{806E2FDD-9992-7546-834C-C15F55EABD94}"/>
              </a:ext>
            </a:extLst>
          </p:cNvPr>
          <p:cNvPicPr>
            <a:picLocks noChangeAspect="1"/>
          </p:cNvPicPr>
          <p:nvPr/>
        </p:nvPicPr>
        <p:blipFill>
          <a:blip r:embed="rId3"/>
          <a:stretch>
            <a:fillRect/>
          </a:stretch>
        </p:blipFill>
        <p:spPr>
          <a:xfrm rot="4886916">
            <a:off x="7111356" y="438320"/>
            <a:ext cx="2149580" cy="1609216"/>
          </a:xfrm>
          <a:prstGeom prst="rect">
            <a:avLst/>
          </a:prstGeom>
        </p:spPr>
      </p:pic>
      <p:pic>
        <p:nvPicPr>
          <p:cNvPr id="14" name="Picture 13">
            <a:extLst>
              <a:ext uri="{FF2B5EF4-FFF2-40B4-BE49-F238E27FC236}">
                <a16:creationId xmlns:a16="http://schemas.microsoft.com/office/drawing/2014/main" id="{CDD336B3-4663-A242-9C47-912D9A3A3977}"/>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5" name="Picture 14">
            <a:extLst>
              <a:ext uri="{FF2B5EF4-FFF2-40B4-BE49-F238E27FC236}">
                <a16:creationId xmlns:a16="http://schemas.microsoft.com/office/drawing/2014/main" id="{E7C7A9B4-3A50-1A46-A2E1-1088B205EFCF}"/>
              </a:ext>
            </a:extLst>
          </p:cNvPr>
          <p:cNvPicPr>
            <a:picLocks noChangeAspect="1"/>
          </p:cNvPicPr>
          <p:nvPr/>
        </p:nvPicPr>
        <p:blipFill>
          <a:blip r:embed="rId3"/>
          <a:stretch>
            <a:fillRect/>
          </a:stretch>
        </p:blipFill>
        <p:spPr>
          <a:xfrm rot="4886916">
            <a:off x="7086457" y="2350362"/>
            <a:ext cx="2175943" cy="1628952"/>
          </a:xfrm>
          <a:prstGeom prst="rect">
            <a:avLst/>
          </a:prstGeom>
        </p:spPr>
      </p:pic>
      <p:pic>
        <p:nvPicPr>
          <p:cNvPr id="16" name="Picture 15">
            <a:extLst>
              <a:ext uri="{FF2B5EF4-FFF2-40B4-BE49-F238E27FC236}">
                <a16:creationId xmlns:a16="http://schemas.microsoft.com/office/drawing/2014/main" id="{526C6265-8BFA-FA43-9A18-26D32CE20B99}"/>
              </a:ext>
            </a:extLst>
          </p:cNvPr>
          <p:cNvPicPr>
            <a:picLocks noChangeAspect="1"/>
          </p:cNvPicPr>
          <p:nvPr/>
        </p:nvPicPr>
        <p:blipFill>
          <a:blip r:embed="rId3"/>
          <a:stretch>
            <a:fillRect/>
          </a:stretch>
        </p:blipFill>
        <p:spPr>
          <a:xfrm rot="4886916">
            <a:off x="3590522" y="2526948"/>
            <a:ext cx="2139578" cy="1601728"/>
          </a:xfrm>
          <a:prstGeom prst="rect">
            <a:avLst/>
          </a:prstGeom>
        </p:spPr>
      </p:pic>
      <p:pic>
        <p:nvPicPr>
          <p:cNvPr id="17" name="Picture 16">
            <a:extLst>
              <a:ext uri="{FF2B5EF4-FFF2-40B4-BE49-F238E27FC236}">
                <a16:creationId xmlns:a16="http://schemas.microsoft.com/office/drawing/2014/main" id="{66D957E9-F7AC-0344-918E-417E4D5A408E}"/>
              </a:ext>
            </a:extLst>
          </p:cNvPr>
          <p:cNvPicPr>
            <a:picLocks noChangeAspect="1"/>
          </p:cNvPicPr>
          <p:nvPr/>
        </p:nvPicPr>
        <p:blipFill>
          <a:blip r:embed="rId3"/>
          <a:stretch>
            <a:fillRect/>
          </a:stretch>
        </p:blipFill>
        <p:spPr>
          <a:xfrm rot="4886916">
            <a:off x="3645413" y="588961"/>
            <a:ext cx="2139578" cy="1601728"/>
          </a:xfrm>
          <a:prstGeom prst="rect">
            <a:avLst/>
          </a:prstGeom>
        </p:spPr>
      </p:pic>
      <p:pic>
        <p:nvPicPr>
          <p:cNvPr id="18" name="Picture 17">
            <a:extLst>
              <a:ext uri="{FF2B5EF4-FFF2-40B4-BE49-F238E27FC236}">
                <a16:creationId xmlns:a16="http://schemas.microsoft.com/office/drawing/2014/main" id="{24CD201B-1059-624B-B492-326373E003A5}"/>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20" name="Picture 19">
            <a:extLst>
              <a:ext uri="{FF2B5EF4-FFF2-40B4-BE49-F238E27FC236}">
                <a16:creationId xmlns:a16="http://schemas.microsoft.com/office/drawing/2014/main" id="{601DFEC9-E625-ED4E-AAEC-F63131E56B62}"/>
              </a:ext>
            </a:extLst>
          </p:cNvPr>
          <p:cNvPicPr>
            <a:picLocks noChangeAspect="1"/>
          </p:cNvPicPr>
          <p:nvPr/>
        </p:nvPicPr>
        <p:blipFill>
          <a:blip r:embed="rId3"/>
          <a:stretch>
            <a:fillRect/>
          </a:stretch>
        </p:blipFill>
        <p:spPr>
          <a:xfrm rot="4798874">
            <a:off x="3515776" y="4167598"/>
            <a:ext cx="2239048" cy="1698242"/>
          </a:xfrm>
          <a:prstGeom prst="rect">
            <a:avLst/>
          </a:prstGeom>
        </p:spPr>
      </p:pic>
      <p:pic>
        <p:nvPicPr>
          <p:cNvPr id="22" name="Picture 21">
            <a:extLst>
              <a:ext uri="{FF2B5EF4-FFF2-40B4-BE49-F238E27FC236}">
                <a16:creationId xmlns:a16="http://schemas.microsoft.com/office/drawing/2014/main" id="{E0AC43AC-F3DC-7C41-8D4D-398097EF2534}"/>
              </a:ext>
            </a:extLst>
          </p:cNvPr>
          <p:cNvPicPr>
            <a:picLocks noChangeAspect="1"/>
          </p:cNvPicPr>
          <p:nvPr/>
        </p:nvPicPr>
        <p:blipFill>
          <a:blip r:embed="rId3"/>
          <a:stretch>
            <a:fillRect/>
          </a:stretch>
        </p:blipFill>
        <p:spPr>
          <a:xfrm rot="4886916">
            <a:off x="7065914" y="4289048"/>
            <a:ext cx="2139578" cy="1601728"/>
          </a:xfrm>
          <a:prstGeom prst="rect">
            <a:avLst/>
          </a:prstGeom>
        </p:spPr>
      </p:pic>
    </p:spTree>
    <p:extLst>
      <p:ext uri="{BB962C8B-B14F-4D97-AF65-F5344CB8AC3E}">
        <p14:creationId xmlns:p14="http://schemas.microsoft.com/office/powerpoint/2010/main" val="31800148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077585" y="212512"/>
            <a:ext cx="1556696" cy="2314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a:extLst>
              <a:ext uri="{FF2B5EF4-FFF2-40B4-BE49-F238E27FC236}">
                <a16:creationId xmlns:a16="http://schemas.microsoft.com/office/drawing/2014/main" id="{F1AE50F3-E32D-7A45-9A83-8F5EF070E519}"/>
              </a:ext>
            </a:extLst>
          </p:cNvPr>
          <p:cNvPicPr>
            <a:picLocks noChangeAspect="1"/>
          </p:cNvPicPr>
          <p:nvPr/>
        </p:nvPicPr>
        <p:blipFill>
          <a:blip r:embed="rId3"/>
          <a:stretch>
            <a:fillRect/>
          </a:stretch>
        </p:blipFill>
        <p:spPr>
          <a:xfrm rot="4798874">
            <a:off x="219551" y="524694"/>
            <a:ext cx="2228975" cy="1690602"/>
          </a:xfrm>
          <a:prstGeom prst="rect">
            <a:avLst/>
          </a:prstGeom>
        </p:spPr>
      </p:pic>
      <p:pic>
        <p:nvPicPr>
          <p:cNvPr id="12" name="Picture 11">
            <a:extLst>
              <a:ext uri="{FF2B5EF4-FFF2-40B4-BE49-F238E27FC236}">
                <a16:creationId xmlns:a16="http://schemas.microsoft.com/office/drawing/2014/main" id="{D3C7B550-F120-9246-8CAA-50BA071B1917}"/>
              </a:ext>
            </a:extLst>
          </p:cNvPr>
          <p:cNvPicPr>
            <a:picLocks noChangeAspect="1"/>
          </p:cNvPicPr>
          <p:nvPr/>
        </p:nvPicPr>
        <p:blipFill>
          <a:blip r:embed="rId3"/>
          <a:stretch>
            <a:fillRect/>
          </a:stretch>
        </p:blipFill>
        <p:spPr>
          <a:xfrm rot="4886916">
            <a:off x="7111356" y="438320"/>
            <a:ext cx="2149580" cy="1609216"/>
          </a:xfrm>
          <a:prstGeom prst="rect">
            <a:avLst/>
          </a:prstGeom>
        </p:spPr>
      </p:pic>
      <p:pic>
        <p:nvPicPr>
          <p:cNvPr id="13" name="Picture 12">
            <a:extLst>
              <a:ext uri="{FF2B5EF4-FFF2-40B4-BE49-F238E27FC236}">
                <a16:creationId xmlns:a16="http://schemas.microsoft.com/office/drawing/2014/main" id="{6F13A2D2-C980-F941-ABEB-4B1F70A95448}"/>
              </a:ext>
            </a:extLst>
          </p:cNvPr>
          <p:cNvPicPr>
            <a:picLocks noChangeAspect="1"/>
          </p:cNvPicPr>
          <p:nvPr/>
        </p:nvPicPr>
        <p:blipFill>
          <a:blip r:embed="rId3"/>
          <a:stretch>
            <a:fillRect/>
          </a:stretch>
        </p:blipFill>
        <p:spPr>
          <a:xfrm rot="4798874">
            <a:off x="418942" y="4167597"/>
            <a:ext cx="2239048" cy="1698242"/>
          </a:xfrm>
          <a:prstGeom prst="rect">
            <a:avLst/>
          </a:prstGeom>
        </p:spPr>
      </p:pic>
      <p:pic>
        <p:nvPicPr>
          <p:cNvPr id="14" name="Picture 13">
            <a:extLst>
              <a:ext uri="{FF2B5EF4-FFF2-40B4-BE49-F238E27FC236}">
                <a16:creationId xmlns:a16="http://schemas.microsoft.com/office/drawing/2014/main" id="{4496A7F4-2398-0B4C-A6B7-A4D4902CC5F6}"/>
              </a:ext>
            </a:extLst>
          </p:cNvPr>
          <p:cNvPicPr>
            <a:picLocks noChangeAspect="1"/>
          </p:cNvPicPr>
          <p:nvPr/>
        </p:nvPicPr>
        <p:blipFill>
          <a:blip r:embed="rId3"/>
          <a:stretch>
            <a:fillRect/>
          </a:stretch>
        </p:blipFill>
        <p:spPr>
          <a:xfrm rot="4886916">
            <a:off x="7086457" y="2350362"/>
            <a:ext cx="2175943" cy="1628952"/>
          </a:xfrm>
          <a:prstGeom prst="rect">
            <a:avLst/>
          </a:prstGeom>
        </p:spPr>
      </p:pic>
      <p:pic>
        <p:nvPicPr>
          <p:cNvPr id="15" name="Picture 14">
            <a:extLst>
              <a:ext uri="{FF2B5EF4-FFF2-40B4-BE49-F238E27FC236}">
                <a16:creationId xmlns:a16="http://schemas.microsoft.com/office/drawing/2014/main" id="{0419838D-1E2C-E044-9780-02B19D2481D9}"/>
              </a:ext>
            </a:extLst>
          </p:cNvPr>
          <p:cNvPicPr>
            <a:picLocks noChangeAspect="1"/>
          </p:cNvPicPr>
          <p:nvPr/>
        </p:nvPicPr>
        <p:blipFill>
          <a:blip r:embed="rId3"/>
          <a:stretch>
            <a:fillRect/>
          </a:stretch>
        </p:blipFill>
        <p:spPr>
          <a:xfrm rot="4886916">
            <a:off x="3590522" y="2526948"/>
            <a:ext cx="2139578" cy="1601728"/>
          </a:xfrm>
          <a:prstGeom prst="rect">
            <a:avLst/>
          </a:prstGeom>
        </p:spPr>
      </p:pic>
      <p:pic>
        <p:nvPicPr>
          <p:cNvPr id="16" name="Picture 15">
            <a:extLst>
              <a:ext uri="{FF2B5EF4-FFF2-40B4-BE49-F238E27FC236}">
                <a16:creationId xmlns:a16="http://schemas.microsoft.com/office/drawing/2014/main" id="{811076D5-5085-5C41-BF52-FDB5D8446C2D}"/>
              </a:ext>
            </a:extLst>
          </p:cNvPr>
          <p:cNvPicPr>
            <a:picLocks noChangeAspect="1"/>
          </p:cNvPicPr>
          <p:nvPr/>
        </p:nvPicPr>
        <p:blipFill>
          <a:blip r:embed="rId3"/>
          <a:stretch>
            <a:fillRect/>
          </a:stretch>
        </p:blipFill>
        <p:spPr>
          <a:xfrm rot="4886916">
            <a:off x="3645413" y="588961"/>
            <a:ext cx="2139578" cy="1601728"/>
          </a:xfrm>
          <a:prstGeom prst="rect">
            <a:avLst/>
          </a:prstGeom>
        </p:spPr>
      </p:pic>
      <p:pic>
        <p:nvPicPr>
          <p:cNvPr id="17" name="Picture 16">
            <a:extLst>
              <a:ext uri="{FF2B5EF4-FFF2-40B4-BE49-F238E27FC236}">
                <a16:creationId xmlns:a16="http://schemas.microsoft.com/office/drawing/2014/main" id="{CA679DD5-2FFB-8A4E-ABC0-B9808BF2776B}"/>
              </a:ext>
            </a:extLst>
          </p:cNvPr>
          <p:cNvPicPr>
            <a:picLocks noChangeAspect="1"/>
          </p:cNvPicPr>
          <p:nvPr/>
        </p:nvPicPr>
        <p:blipFill>
          <a:blip r:embed="rId3"/>
          <a:stretch>
            <a:fillRect/>
          </a:stretch>
        </p:blipFill>
        <p:spPr>
          <a:xfrm rot="4798874">
            <a:off x="456062" y="2482511"/>
            <a:ext cx="2228975" cy="1690602"/>
          </a:xfrm>
          <a:prstGeom prst="rect">
            <a:avLst/>
          </a:prstGeom>
        </p:spPr>
      </p:pic>
      <p:pic>
        <p:nvPicPr>
          <p:cNvPr id="18" name="Picture 17">
            <a:extLst>
              <a:ext uri="{FF2B5EF4-FFF2-40B4-BE49-F238E27FC236}">
                <a16:creationId xmlns:a16="http://schemas.microsoft.com/office/drawing/2014/main" id="{F09D4A8D-048E-784F-9F81-941F165D7AC6}"/>
              </a:ext>
            </a:extLst>
          </p:cNvPr>
          <p:cNvPicPr>
            <a:picLocks noChangeAspect="1"/>
          </p:cNvPicPr>
          <p:nvPr/>
        </p:nvPicPr>
        <p:blipFill>
          <a:blip r:embed="rId3"/>
          <a:stretch>
            <a:fillRect/>
          </a:stretch>
        </p:blipFill>
        <p:spPr>
          <a:xfrm rot="4798874">
            <a:off x="3515776" y="4167598"/>
            <a:ext cx="2239048" cy="1698242"/>
          </a:xfrm>
          <a:prstGeom prst="rect">
            <a:avLst/>
          </a:prstGeom>
        </p:spPr>
      </p:pic>
    </p:spTree>
    <p:extLst>
      <p:ext uri="{BB962C8B-B14F-4D97-AF65-F5344CB8AC3E}">
        <p14:creationId xmlns:p14="http://schemas.microsoft.com/office/powerpoint/2010/main" val="16958711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25451" y="34437"/>
            <a:ext cx="1290242" cy="2207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15693" y="0"/>
            <a:ext cx="1571507" cy="2338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a:extLst>
              <a:ext uri="{FF2B5EF4-FFF2-40B4-BE49-F238E27FC236}">
                <a16:creationId xmlns:a16="http://schemas.microsoft.com/office/drawing/2014/main" id="{AC2F7089-533A-7847-ACC0-36709C08A46F}"/>
              </a:ext>
            </a:extLst>
          </p:cNvPr>
          <p:cNvPicPr>
            <a:picLocks noChangeAspect="1"/>
          </p:cNvPicPr>
          <p:nvPr/>
        </p:nvPicPr>
        <p:blipFill>
          <a:blip r:embed="rId4"/>
          <a:stretch>
            <a:fillRect/>
          </a:stretch>
        </p:blipFill>
        <p:spPr>
          <a:xfrm rot="4798874">
            <a:off x="82388" y="476956"/>
            <a:ext cx="2228975" cy="1690602"/>
          </a:xfrm>
          <a:prstGeom prst="rect">
            <a:avLst/>
          </a:prstGeom>
        </p:spPr>
      </p:pic>
      <p:pic>
        <p:nvPicPr>
          <p:cNvPr id="15" name="Picture 14">
            <a:extLst>
              <a:ext uri="{FF2B5EF4-FFF2-40B4-BE49-F238E27FC236}">
                <a16:creationId xmlns:a16="http://schemas.microsoft.com/office/drawing/2014/main" id="{306C7D48-F1EE-A948-931F-370014A19049}"/>
              </a:ext>
            </a:extLst>
          </p:cNvPr>
          <p:cNvPicPr>
            <a:picLocks noChangeAspect="1"/>
          </p:cNvPicPr>
          <p:nvPr/>
        </p:nvPicPr>
        <p:blipFill>
          <a:blip r:embed="rId4"/>
          <a:stretch>
            <a:fillRect/>
          </a:stretch>
        </p:blipFill>
        <p:spPr>
          <a:xfrm rot="4886916">
            <a:off x="5978933" y="455581"/>
            <a:ext cx="2149580" cy="1609216"/>
          </a:xfrm>
          <a:prstGeom prst="rect">
            <a:avLst/>
          </a:prstGeom>
        </p:spPr>
      </p:pic>
      <p:pic>
        <p:nvPicPr>
          <p:cNvPr id="16" name="Picture 15">
            <a:extLst>
              <a:ext uri="{FF2B5EF4-FFF2-40B4-BE49-F238E27FC236}">
                <a16:creationId xmlns:a16="http://schemas.microsoft.com/office/drawing/2014/main" id="{10FB1073-982D-1A4F-9A07-F80DE39291B3}"/>
              </a:ext>
            </a:extLst>
          </p:cNvPr>
          <p:cNvPicPr>
            <a:picLocks noChangeAspect="1"/>
          </p:cNvPicPr>
          <p:nvPr/>
        </p:nvPicPr>
        <p:blipFill>
          <a:blip r:embed="rId4"/>
          <a:stretch>
            <a:fillRect/>
          </a:stretch>
        </p:blipFill>
        <p:spPr>
          <a:xfrm rot="4798874">
            <a:off x="72714" y="4036969"/>
            <a:ext cx="2239048" cy="1698242"/>
          </a:xfrm>
          <a:prstGeom prst="rect">
            <a:avLst/>
          </a:prstGeom>
        </p:spPr>
      </p:pic>
      <p:pic>
        <p:nvPicPr>
          <p:cNvPr id="17" name="Picture 16">
            <a:extLst>
              <a:ext uri="{FF2B5EF4-FFF2-40B4-BE49-F238E27FC236}">
                <a16:creationId xmlns:a16="http://schemas.microsoft.com/office/drawing/2014/main" id="{A6BABC4C-3D56-6543-B0A8-EC1C47359D15}"/>
              </a:ext>
            </a:extLst>
          </p:cNvPr>
          <p:cNvPicPr>
            <a:picLocks noChangeAspect="1"/>
          </p:cNvPicPr>
          <p:nvPr/>
        </p:nvPicPr>
        <p:blipFill>
          <a:blip r:embed="rId4"/>
          <a:stretch>
            <a:fillRect/>
          </a:stretch>
        </p:blipFill>
        <p:spPr>
          <a:xfrm rot="4886916">
            <a:off x="5990091" y="2384550"/>
            <a:ext cx="2175943" cy="1628952"/>
          </a:xfrm>
          <a:prstGeom prst="rect">
            <a:avLst/>
          </a:prstGeom>
        </p:spPr>
      </p:pic>
      <p:pic>
        <p:nvPicPr>
          <p:cNvPr id="18" name="Picture 17">
            <a:extLst>
              <a:ext uri="{FF2B5EF4-FFF2-40B4-BE49-F238E27FC236}">
                <a16:creationId xmlns:a16="http://schemas.microsoft.com/office/drawing/2014/main" id="{6143D274-2D93-3542-AE49-5165ADDDCB49}"/>
              </a:ext>
            </a:extLst>
          </p:cNvPr>
          <p:cNvPicPr>
            <a:picLocks noChangeAspect="1"/>
          </p:cNvPicPr>
          <p:nvPr/>
        </p:nvPicPr>
        <p:blipFill>
          <a:blip r:embed="rId4"/>
          <a:stretch>
            <a:fillRect/>
          </a:stretch>
        </p:blipFill>
        <p:spPr>
          <a:xfrm rot="4886916">
            <a:off x="3066716" y="2439857"/>
            <a:ext cx="2139578" cy="1601728"/>
          </a:xfrm>
          <a:prstGeom prst="rect">
            <a:avLst/>
          </a:prstGeom>
        </p:spPr>
      </p:pic>
      <p:pic>
        <p:nvPicPr>
          <p:cNvPr id="19" name="Picture 18">
            <a:extLst>
              <a:ext uri="{FF2B5EF4-FFF2-40B4-BE49-F238E27FC236}">
                <a16:creationId xmlns:a16="http://schemas.microsoft.com/office/drawing/2014/main" id="{86A2730F-3FDC-4E49-AC87-FA93FA7FE67A}"/>
              </a:ext>
            </a:extLst>
          </p:cNvPr>
          <p:cNvPicPr>
            <a:picLocks noChangeAspect="1"/>
          </p:cNvPicPr>
          <p:nvPr/>
        </p:nvPicPr>
        <p:blipFill>
          <a:blip r:embed="rId4"/>
          <a:stretch>
            <a:fillRect/>
          </a:stretch>
        </p:blipFill>
        <p:spPr>
          <a:xfrm rot="4886916">
            <a:off x="3097230" y="588962"/>
            <a:ext cx="2139578" cy="1601728"/>
          </a:xfrm>
          <a:prstGeom prst="rect">
            <a:avLst/>
          </a:prstGeom>
        </p:spPr>
      </p:pic>
      <p:pic>
        <p:nvPicPr>
          <p:cNvPr id="20" name="Picture 19">
            <a:extLst>
              <a:ext uri="{FF2B5EF4-FFF2-40B4-BE49-F238E27FC236}">
                <a16:creationId xmlns:a16="http://schemas.microsoft.com/office/drawing/2014/main" id="{2A0FD7AC-8BE0-DF4A-AD03-B8520DF38AA4}"/>
              </a:ext>
            </a:extLst>
          </p:cNvPr>
          <p:cNvPicPr>
            <a:picLocks noChangeAspect="1"/>
          </p:cNvPicPr>
          <p:nvPr/>
        </p:nvPicPr>
        <p:blipFill>
          <a:blip r:embed="rId4"/>
          <a:stretch>
            <a:fillRect/>
          </a:stretch>
        </p:blipFill>
        <p:spPr>
          <a:xfrm rot="4798874">
            <a:off x="51874" y="2345413"/>
            <a:ext cx="2228975" cy="1690602"/>
          </a:xfrm>
          <a:prstGeom prst="rect">
            <a:avLst/>
          </a:prstGeom>
        </p:spPr>
      </p:pic>
      <p:pic>
        <p:nvPicPr>
          <p:cNvPr id="21" name="Picture 20">
            <a:extLst>
              <a:ext uri="{FF2B5EF4-FFF2-40B4-BE49-F238E27FC236}">
                <a16:creationId xmlns:a16="http://schemas.microsoft.com/office/drawing/2014/main" id="{E20B3134-EB63-834E-B5B6-74F43F0AC494}"/>
              </a:ext>
            </a:extLst>
          </p:cNvPr>
          <p:cNvPicPr>
            <a:picLocks noChangeAspect="1"/>
          </p:cNvPicPr>
          <p:nvPr/>
        </p:nvPicPr>
        <p:blipFill>
          <a:blip r:embed="rId4"/>
          <a:stretch>
            <a:fillRect/>
          </a:stretch>
        </p:blipFill>
        <p:spPr>
          <a:xfrm rot="4798874">
            <a:off x="3016981" y="4036970"/>
            <a:ext cx="2239048" cy="1698242"/>
          </a:xfrm>
          <a:prstGeom prst="rect">
            <a:avLst/>
          </a:prstGeom>
        </p:spPr>
      </p:pic>
      <p:pic>
        <p:nvPicPr>
          <p:cNvPr id="22" name="Picture 21">
            <a:extLst>
              <a:ext uri="{FF2B5EF4-FFF2-40B4-BE49-F238E27FC236}">
                <a16:creationId xmlns:a16="http://schemas.microsoft.com/office/drawing/2014/main" id="{8D247B40-571F-8A46-835B-E086015A97AD}"/>
              </a:ext>
            </a:extLst>
          </p:cNvPr>
          <p:cNvPicPr>
            <a:picLocks noChangeAspect="1"/>
          </p:cNvPicPr>
          <p:nvPr/>
        </p:nvPicPr>
        <p:blipFill>
          <a:blip r:embed="rId4"/>
          <a:stretch>
            <a:fillRect/>
          </a:stretch>
        </p:blipFill>
        <p:spPr>
          <a:xfrm rot="4886916">
            <a:off x="6041498" y="4158419"/>
            <a:ext cx="2139578" cy="1601728"/>
          </a:xfrm>
          <a:prstGeom prst="rect">
            <a:avLst/>
          </a:prstGeom>
        </p:spPr>
      </p:pic>
      <p:pic>
        <p:nvPicPr>
          <p:cNvPr id="23" name="Picture 22">
            <a:extLst>
              <a:ext uri="{FF2B5EF4-FFF2-40B4-BE49-F238E27FC236}">
                <a16:creationId xmlns:a16="http://schemas.microsoft.com/office/drawing/2014/main" id="{6A3B789D-CA19-B14F-8F1D-8E6DB42CBFE9}"/>
              </a:ext>
            </a:extLst>
          </p:cNvPr>
          <p:cNvPicPr>
            <a:picLocks noChangeAspect="1"/>
          </p:cNvPicPr>
          <p:nvPr/>
        </p:nvPicPr>
        <p:blipFill>
          <a:blip r:embed="rId4"/>
          <a:stretch>
            <a:fillRect/>
          </a:stretch>
        </p:blipFill>
        <p:spPr>
          <a:xfrm rot="4886916">
            <a:off x="8600782" y="4158419"/>
            <a:ext cx="2139578" cy="1601728"/>
          </a:xfrm>
          <a:prstGeom prst="rect">
            <a:avLst/>
          </a:prstGeom>
        </p:spPr>
      </p:pic>
    </p:spTree>
    <p:extLst>
      <p:ext uri="{BB962C8B-B14F-4D97-AF65-F5344CB8AC3E}">
        <p14:creationId xmlns:p14="http://schemas.microsoft.com/office/powerpoint/2010/main" val="4982801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289438" y="1970467"/>
            <a:ext cx="5837042" cy="3785652"/>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why too much sugar is bad for their teeth</a:t>
            </a:r>
          </a:p>
          <a:p>
            <a:pPr marL="342900" indent="-342900">
              <a:buFont typeface="Arial" panose="020B0604020202020204" pitchFamily="34" charset="0"/>
              <a:buChar char="•"/>
            </a:pPr>
            <a:endParaRPr lang="en-AU" sz="2400" b="1" i="1" dirty="0"/>
          </a:p>
          <a:p>
            <a:pPr marL="342900" lvl="0" indent="-342900">
              <a:buFont typeface="Arial" panose="020B0604020202020204" pitchFamily="34" charset="0"/>
              <a:buChar char="•"/>
            </a:pPr>
            <a:r>
              <a:rPr lang="en-AU" sz="2400" dirty="0"/>
              <a:t>Students are aware what foods and drink contain a lot of sugar</a:t>
            </a:r>
          </a:p>
          <a:p>
            <a:pPr marL="342900" lvl="0" indent="-342900">
              <a:buFont typeface="Arial" panose="020B0604020202020204" pitchFamily="34" charset="0"/>
              <a:buChar char="•"/>
            </a:pPr>
            <a:endParaRPr lang="en-AU" sz="2400" dirty="0"/>
          </a:p>
          <a:p>
            <a:pPr marL="342900" lvl="0" indent="-342900">
              <a:buFont typeface="Arial" panose="020B0604020202020204" pitchFamily="34" charset="0"/>
              <a:buChar char="•"/>
            </a:pPr>
            <a:r>
              <a:rPr lang="en-AU" sz="2400" dirty="0"/>
              <a:t>Students understand where to look for sugar</a:t>
            </a:r>
          </a:p>
        </p:txBody>
      </p:sp>
      <p:pic>
        <p:nvPicPr>
          <p:cNvPr id="6" name="Picture 5">
            <a:extLst>
              <a:ext uri="{FF2B5EF4-FFF2-40B4-BE49-F238E27FC236}">
                <a16:creationId xmlns:a16="http://schemas.microsoft.com/office/drawing/2014/main" id="{2E29E82E-9256-1243-A475-5036E7778C37}"/>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05259" y="474201"/>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1 Complete!</a:t>
            </a:r>
          </a:p>
        </p:txBody>
      </p:sp>
      <p:sp>
        <p:nvSpPr>
          <p:cNvPr id="3" name="TextBox 2"/>
          <p:cNvSpPr txBox="1"/>
          <p:nvPr/>
        </p:nvSpPr>
        <p:spPr>
          <a:xfrm>
            <a:off x="3751168" y="1965540"/>
            <a:ext cx="7663328" cy="1569660"/>
          </a:xfrm>
          <a:prstGeom prst="rect">
            <a:avLst/>
          </a:prstGeom>
          <a:noFill/>
        </p:spPr>
        <p:txBody>
          <a:bodyPr wrap="square" rtlCol="0">
            <a:spAutoFit/>
          </a:bodyPr>
          <a:lstStyle/>
          <a:p>
            <a:r>
              <a:rPr lang="en-GB" sz="3200" dirty="0">
                <a:latin typeface="+mj-lt"/>
              </a:rPr>
              <a:t>Well done you are great counters and well on your way to becoming awesome Sugar Detectives. </a:t>
            </a:r>
          </a:p>
        </p:txBody>
      </p:sp>
      <p:pic>
        <p:nvPicPr>
          <p:cNvPr id="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15083" y="4888992"/>
            <a:ext cx="695454" cy="1165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46639" y="4671218"/>
            <a:ext cx="1048691" cy="1392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257065" y="4499653"/>
            <a:ext cx="1266216" cy="1536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410896" y="4916445"/>
            <a:ext cx="1128679" cy="11286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205C2D6A-AB2B-9146-BEC6-185A0E256C3A}"/>
              </a:ext>
            </a:extLst>
          </p:cNvPr>
          <p:cNvPicPr>
            <a:picLocks noChangeAspect="1"/>
          </p:cNvPicPr>
          <p:nvPr/>
        </p:nvPicPr>
        <p:blipFill>
          <a:blip r:embed="rId6"/>
          <a:stretch>
            <a:fillRect/>
          </a:stretch>
        </p:blipFill>
        <p:spPr>
          <a:xfrm>
            <a:off x="383989" y="1958788"/>
            <a:ext cx="2205204" cy="1824996"/>
          </a:xfrm>
          <a:prstGeom prst="rect">
            <a:avLst/>
          </a:prstGeom>
        </p:spPr>
      </p:pic>
    </p:spTree>
    <p:extLst>
      <p:ext uri="{BB962C8B-B14F-4D97-AF65-F5344CB8AC3E}">
        <p14:creationId xmlns:p14="http://schemas.microsoft.com/office/powerpoint/2010/main" val="31307944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16561" y="0"/>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Task 2 - Question</a:t>
            </a:r>
          </a:p>
        </p:txBody>
      </p:sp>
      <p:sp>
        <p:nvSpPr>
          <p:cNvPr id="3" name="TextBox 2"/>
          <p:cNvSpPr txBox="1"/>
          <p:nvPr/>
        </p:nvSpPr>
        <p:spPr>
          <a:xfrm>
            <a:off x="0" y="1156050"/>
            <a:ext cx="12192000" cy="1446550"/>
          </a:xfrm>
          <a:prstGeom prst="rect">
            <a:avLst/>
          </a:prstGeom>
          <a:noFill/>
        </p:spPr>
        <p:txBody>
          <a:bodyPr wrap="square" rtlCol="0">
            <a:spAutoFit/>
          </a:bodyPr>
          <a:lstStyle/>
          <a:p>
            <a:pPr algn="ctr"/>
            <a:r>
              <a:rPr lang="en-GB" sz="4400" b="1" dirty="0"/>
              <a:t>Which drink is better for our teeth. A glass of tap water or a fizzy drink?</a:t>
            </a:r>
          </a:p>
        </p:txBody>
      </p:sp>
      <p:pic>
        <p:nvPicPr>
          <p:cNvPr id="7" name="Picture 6">
            <a:extLst>
              <a:ext uri="{FF2B5EF4-FFF2-40B4-BE49-F238E27FC236}">
                <a16:creationId xmlns:a16="http://schemas.microsoft.com/office/drawing/2014/main" id="{C2F11E06-8CB5-614C-844B-8D73D1D6A7F2}"/>
              </a:ext>
            </a:extLst>
          </p:cNvPr>
          <p:cNvPicPr>
            <a:picLocks noChangeAspect="1"/>
          </p:cNvPicPr>
          <p:nvPr/>
        </p:nvPicPr>
        <p:blipFill>
          <a:blip r:embed="rId2"/>
          <a:stretch>
            <a:fillRect/>
          </a:stretch>
        </p:blipFill>
        <p:spPr>
          <a:xfrm>
            <a:off x="4993398" y="3526331"/>
            <a:ext cx="2205204" cy="1824996"/>
          </a:xfrm>
          <a:prstGeom prst="rect">
            <a:avLst/>
          </a:prstGeom>
        </p:spPr>
      </p:pic>
      <p:pic>
        <p:nvPicPr>
          <p:cNvPr id="8" name="Picture 7">
            <a:extLst>
              <a:ext uri="{FF2B5EF4-FFF2-40B4-BE49-F238E27FC236}">
                <a16:creationId xmlns:a16="http://schemas.microsoft.com/office/drawing/2014/main" id="{2766BD48-B793-4B4E-8021-355C46AC627D}"/>
              </a:ext>
            </a:extLst>
          </p:cNvPr>
          <p:cNvPicPr>
            <a:picLocks noChangeAspect="1"/>
          </p:cNvPicPr>
          <p:nvPr/>
        </p:nvPicPr>
        <p:blipFill>
          <a:blip r:embed="rId3"/>
          <a:stretch>
            <a:fillRect/>
          </a:stretch>
        </p:blipFill>
        <p:spPr>
          <a:xfrm>
            <a:off x="8712933" y="2835320"/>
            <a:ext cx="1016202" cy="2686511"/>
          </a:xfrm>
          <a:prstGeom prst="rect">
            <a:avLst/>
          </a:prstGeom>
        </p:spPr>
      </p:pic>
      <p:pic>
        <p:nvPicPr>
          <p:cNvPr id="10" name="Picture 9">
            <a:extLst>
              <a:ext uri="{FF2B5EF4-FFF2-40B4-BE49-F238E27FC236}">
                <a16:creationId xmlns:a16="http://schemas.microsoft.com/office/drawing/2014/main" id="{87194A76-178D-944D-9371-E09B1F401030}"/>
              </a:ext>
            </a:extLst>
          </p:cNvPr>
          <p:cNvPicPr>
            <a:picLocks noChangeAspect="1"/>
          </p:cNvPicPr>
          <p:nvPr/>
        </p:nvPicPr>
        <p:blipFill>
          <a:blip r:embed="rId4"/>
          <a:stretch>
            <a:fillRect/>
          </a:stretch>
        </p:blipFill>
        <p:spPr>
          <a:xfrm>
            <a:off x="9969546" y="2843945"/>
            <a:ext cx="1013624" cy="2677886"/>
          </a:xfrm>
          <a:prstGeom prst="rect">
            <a:avLst/>
          </a:prstGeom>
        </p:spPr>
      </p:pic>
      <p:pic>
        <p:nvPicPr>
          <p:cNvPr id="12" name="Picture 11">
            <a:extLst>
              <a:ext uri="{FF2B5EF4-FFF2-40B4-BE49-F238E27FC236}">
                <a16:creationId xmlns:a16="http://schemas.microsoft.com/office/drawing/2014/main" id="{965DA4BB-034C-CF4F-B6F4-E32C4DA8B02D}"/>
              </a:ext>
            </a:extLst>
          </p:cNvPr>
          <p:cNvPicPr>
            <a:picLocks noChangeAspect="1"/>
          </p:cNvPicPr>
          <p:nvPr/>
        </p:nvPicPr>
        <p:blipFill>
          <a:blip r:embed="rId5"/>
          <a:stretch>
            <a:fillRect/>
          </a:stretch>
        </p:blipFill>
        <p:spPr>
          <a:xfrm>
            <a:off x="1260483" y="3222336"/>
            <a:ext cx="1388317" cy="1912478"/>
          </a:xfrm>
          <a:prstGeom prst="rect">
            <a:avLst/>
          </a:prstGeom>
        </p:spPr>
      </p:pic>
    </p:spTree>
    <p:extLst>
      <p:ext uri="{BB962C8B-B14F-4D97-AF65-F5344CB8AC3E}">
        <p14:creationId xmlns:p14="http://schemas.microsoft.com/office/powerpoint/2010/main" val="14021537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90363" y="-19697"/>
            <a:ext cx="5411273" cy="923330"/>
          </a:xfrm>
          <a:prstGeom prst="rect">
            <a:avLst/>
          </a:prstGeom>
          <a:noFill/>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Correct! Water! </a:t>
            </a:r>
          </a:p>
        </p:txBody>
      </p:sp>
      <p:sp>
        <p:nvSpPr>
          <p:cNvPr id="3" name="TextBox 2"/>
          <p:cNvSpPr txBox="1"/>
          <p:nvPr/>
        </p:nvSpPr>
        <p:spPr>
          <a:xfrm>
            <a:off x="0" y="1156050"/>
            <a:ext cx="12192000" cy="2554545"/>
          </a:xfrm>
          <a:prstGeom prst="rect">
            <a:avLst/>
          </a:prstGeom>
          <a:noFill/>
        </p:spPr>
        <p:txBody>
          <a:bodyPr wrap="square" rtlCol="0">
            <a:spAutoFit/>
          </a:bodyPr>
          <a:lstStyle/>
          <a:p>
            <a:pPr algn="ctr"/>
            <a:r>
              <a:rPr lang="en-GB" sz="3200" b="1" dirty="0"/>
              <a:t>Tap Water is by far the best drink of choice. It has zero sugar and is great for our teeth and bodies. </a:t>
            </a:r>
          </a:p>
          <a:p>
            <a:pPr algn="ctr"/>
            <a:endParaRPr lang="en-GB" sz="3200" b="1" dirty="0"/>
          </a:p>
          <a:p>
            <a:pPr algn="ctr"/>
            <a:r>
              <a:rPr lang="en-GB" sz="3200" b="1" dirty="0"/>
              <a:t>Fizzy drinks are usually full of sugar and the fizz makes them more acidic which we know is not great for our teeth!</a:t>
            </a:r>
          </a:p>
        </p:txBody>
      </p:sp>
      <p:pic>
        <p:nvPicPr>
          <p:cNvPr id="7" name="Picture 6">
            <a:extLst>
              <a:ext uri="{FF2B5EF4-FFF2-40B4-BE49-F238E27FC236}">
                <a16:creationId xmlns:a16="http://schemas.microsoft.com/office/drawing/2014/main" id="{F32FA356-E695-0740-9CD3-AFE38FAD5946}"/>
              </a:ext>
            </a:extLst>
          </p:cNvPr>
          <p:cNvPicPr>
            <a:picLocks noChangeAspect="1"/>
          </p:cNvPicPr>
          <p:nvPr/>
        </p:nvPicPr>
        <p:blipFill>
          <a:blip r:embed="rId2"/>
          <a:stretch>
            <a:fillRect/>
          </a:stretch>
        </p:blipFill>
        <p:spPr>
          <a:xfrm>
            <a:off x="4993397" y="4042538"/>
            <a:ext cx="2205204" cy="1824996"/>
          </a:xfrm>
          <a:prstGeom prst="rect">
            <a:avLst/>
          </a:prstGeom>
        </p:spPr>
      </p:pic>
      <p:pic>
        <p:nvPicPr>
          <p:cNvPr id="8" name="Picture 7">
            <a:extLst>
              <a:ext uri="{FF2B5EF4-FFF2-40B4-BE49-F238E27FC236}">
                <a16:creationId xmlns:a16="http://schemas.microsoft.com/office/drawing/2014/main" id="{78BF398C-5266-CC4C-9BA6-49EF92885BC1}"/>
              </a:ext>
            </a:extLst>
          </p:cNvPr>
          <p:cNvPicPr>
            <a:picLocks noChangeAspect="1"/>
          </p:cNvPicPr>
          <p:nvPr/>
        </p:nvPicPr>
        <p:blipFill>
          <a:blip r:embed="rId3"/>
          <a:stretch>
            <a:fillRect/>
          </a:stretch>
        </p:blipFill>
        <p:spPr>
          <a:xfrm>
            <a:off x="1090666" y="4042538"/>
            <a:ext cx="1388317" cy="1912478"/>
          </a:xfrm>
          <a:prstGeom prst="rect">
            <a:avLst/>
          </a:prstGeom>
        </p:spPr>
      </p:pic>
      <p:pic>
        <p:nvPicPr>
          <p:cNvPr id="10" name="Picture 9">
            <a:extLst>
              <a:ext uri="{FF2B5EF4-FFF2-40B4-BE49-F238E27FC236}">
                <a16:creationId xmlns:a16="http://schemas.microsoft.com/office/drawing/2014/main" id="{353BA504-1EEE-6842-B97A-1017706E2C8B}"/>
              </a:ext>
            </a:extLst>
          </p:cNvPr>
          <p:cNvPicPr>
            <a:picLocks noChangeAspect="1"/>
          </p:cNvPicPr>
          <p:nvPr/>
        </p:nvPicPr>
        <p:blipFill>
          <a:blip r:embed="rId4"/>
          <a:stretch>
            <a:fillRect/>
          </a:stretch>
        </p:blipFill>
        <p:spPr>
          <a:xfrm>
            <a:off x="8801636" y="3948443"/>
            <a:ext cx="779139" cy="2059793"/>
          </a:xfrm>
          <a:prstGeom prst="rect">
            <a:avLst/>
          </a:prstGeom>
        </p:spPr>
      </p:pic>
      <p:pic>
        <p:nvPicPr>
          <p:cNvPr id="12" name="Picture 11">
            <a:extLst>
              <a:ext uri="{FF2B5EF4-FFF2-40B4-BE49-F238E27FC236}">
                <a16:creationId xmlns:a16="http://schemas.microsoft.com/office/drawing/2014/main" id="{DD2E7BB6-9650-244A-822A-0A7C4703B4C7}"/>
              </a:ext>
            </a:extLst>
          </p:cNvPr>
          <p:cNvPicPr>
            <a:picLocks noChangeAspect="1"/>
          </p:cNvPicPr>
          <p:nvPr/>
        </p:nvPicPr>
        <p:blipFill>
          <a:blip r:embed="rId5"/>
          <a:stretch>
            <a:fillRect/>
          </a:stretch>
        </p:blipFill>
        <p:spPr>
          <a:xfrm>
            <a:off x="10058249" y="3955056"/>
            <a:ext cx="777162" cy="2053180"/>
          </a:xfrm>
          <a:prstGeom prst="rect">
            <a:avLst/>
          </a:prstGeom>
        </p:spPr>
      </p:pic>
    </p:spTree>
    <p:extLst>
      <p:ext uri="{BB962C8B-B14F-4D97-AF65-F5344CB8AC3E}">
        <p14:creationId xmlns:p14="http://schemas.microsoft.com/office/powerpoint/2010/main" val="8971279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746701077"/>
              </p:ext>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Final Sugar Detective Task</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996335374"/>
              </p:ext>
            </p:extLst>
          </p:nvPr>
        </p:nvGraphicFramePr>
        <p:xfrm>
          <a:off x="302654" y="751205"/>
          <a:ext cx="7050646" cy="5615940"/>
        </p:xfrm>
        <a:graphic>
          <a:graphicData uri="http://schemas.openxmlformats.org/drawingml/2006/table">
            <a:tbl>
              <a:tblPr/>
              <a:tblGrid>
                <a:gridCol w="7050646">
                  <a:extLst>
                    <a:ext uri="{9D8B030D-6E8A-4147-A177-3AD203B41FA5}">
                      <a16:colId xmlns:a16="http://schemas.microsoft.com/office/drawing/2014/main" val="20000"/>
                    </a:ext>
                  </a:extLst>
                </a:gridCol>
              </a:tblGrid>
              <a:tr h="0">
                <a:tc>
                  <a:txBody>
                    <a:bodyPr/>
                    <a:lstStyle/>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r>
                        <a:rPr lang="en-GB" sz="3200" kern="1200" dirty="0">
                          <a:solidFill>
                            <a:schemeClr val="tx1"/>
                          </a:solidFill>
                          <a:latin typeface="+mj-lt"/>
                          <a:ea typeface="+mn-ea"/>
                          <a:cs typeface="+mn-cs"/>
                        </a:rPr>
                        <a:t>The Sneaky Sugar Soldiers can be very sly and are very good at hiding in liquid. </a:t>
                      </a:r>
                    </a:p>
                    <a:p>
                      <a:endParaRPr lang="en-GB" sz="3200" kern="1200" dirty="0">
                        <a:solidFill>
                          <a:schemeClr val="tx1"/>
                        </a:solidFill>
                        <a:latin typeface="+mj-lt"/>
                        <a:ea typeface="+mn-ea"/>
                        <a:cs typeface="+mn-cs"/>
                      </a:endParaRPr>
                    </a:p>
                    <a:p>
                      <a:r>
                        <a:rPr lang="en-GB" sz="3200" kern="1200" dirty="0">
                          <a:solidFill>
                            <a:schemeClr val="tx1"/>
                          </a:solidFill>
                          <a:latin typeface="+mj-lt"/>
                          <a:ea typeface="+mn-ea"/>
                          <a:cs typeface="+mn-cs"/>
                        </a:rPr>
                        <a:t>Have a go at putting one teaspoon of sugar in a cup of water. Stir it around and see if it eventually disappears. If you get good at it. See how many teaspoons of sugar you can hide? </a:t>
                      </a:r>
                    </a:p>
                    <a:p>
                      <a:endParaRPr lang="en-GB" sz="3200" kern="1200" dirty="0">
                        <a:solidFill>
                          <a:schemeClr val="tx1"/>
                        </a:solidFill>
                        <a:latin typeface="+mj-lt"/>
                        <a:ea typeface="+mn-ea"/>
                        <a:cs typeface="+mn-cs"/>
                      </a:endParaRPr>
                    </a:p>
                    <a:p>
                      <a:r>
                        <a:rPr lang="en-GB" sz="3200" kern="1200" dirty="0">
                          <a:solidFill>
                            <a:schemeClr val="tx1"/>
                          </a:solidFill>
                          <a:latin typeface="+mj-lt"/>
                          <a:ea typeface="+mn-ea"/>
                          <a:cs typeface="+mn-cs"/>
                        </a:rPr>
                        <a:t>You’ll then have discovered the Sneaky Sugar Soldiers biggest trick of all.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7" name="sugar stir.mov">
            <a:hlinkClick r:id="" action="ppaction://media"/>
            <a:extLst>
              <a:ext uri="{FF2B5EF4-FFF2-40B4-BE49-F238E27FC236}">
                <a16:creationId xmlns:a16="http://schemas.microsoft.com/office/drawing/2014/main" id="{9A2C34DD-B7E8-894D-8369-1FBE96DD7457}"/>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8351535" y="945515"/>
            <a:ext cx="2567940" cy="2567940"/>
          </a:xfrm>
          <a:prstGeom prst="rect">
            <a:avLst/>
          </a:prstGeom>
        </p:spPr>
      </p:pic>
      <p:pic>
        <p:nvPicPr>
          <p:cNvPr id="8" name="Picture 7">
            <a:extLst>
              <a:ext uri="{FF2B5EF4-FFF2-40B4-BE49-F238E27FC236}">
                <a16:creationId xmlns:a16="http://schemas.microsoft.com/office/drawing/2014/main" id="{827AF8AC-FF37-5E46-B3F8-7459F511042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79110" y="3693477"/>
            <a:ext cx="3512790" cy="2578100"/>
          </a:xfrm>
          <a:prstGeom prst="rect">
            <a:avLst/>
          </a:prstGeom>
        </p:spPr>
      </p:pic>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Final Sugar Detective Task</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2334100813"/>
              </p:ext>
            </p:extLst>
          </p:nvPr>
        </p:nvGraphicFramePr>
        <p:xfrm>
          <a:off x="55808" y="1234440"/>
          <a:ext cx="6535492" cy="3992880"/>
        </p:xfrm>
        <a:graphic>
          <a:graphicData uri="http://schemas.openxmlformats.org/drawingml/2006/table">
            <a:tbl>
              <a:tblPr/>
              <a:tblGrid>
                <a:gridCol w="6535492">
                  <a:extLst>
                    <a:ext uri="{9D8B030D-6E8A-4147-A177-3AD203B41FA5}">
                      <a16:colId xmlns:a16="http://schemas.microsoft.com/office/drawing/2014/main" val="20000"/>
                    </a:ext>
                  </a:extLst>
                </a:gridCol>
              </a:tblGrid>
              <a:tr h="0">
                <a:tc>
                  <a:txBody>
                    <a:bodyPr/>
                    <a:lstStyle/>
                    <a:p>
                      <a:pPr rtl="0"/>
                      <a:r>
                        <a:rPr lang="en-AU" sz="3200" kern="1200" dirty="0">
                          <a:solidFill>
                            <a:schemeClr val="tx1"/>
                          </a:solidFill>
                          <a:latin typeface="+mj-lt"/>
                          <a:ea typeface="+mn-ea"/>
                          <a:cs typeface="+mn-cs"/>
                        </a:rPr>
                        <a:t>Alternate activity:</a:t>
                      </a:r>
                    </a:p>
                    <a:p>
                      <a:pPr rtl="0"/>
                      <a:endParaRPr lang="en-AU" sz="3200" kern="1200" dirty="0">
                        <a:solidFill>
                          <a:schemeClr val="tx1"/>
                        </a:solidFill>
                        <a:latin typeface="+mj-lt"/>
                        <a:ea typeface="+mn-ea"/>
                        <a:cs typeface="+mn-cs"/>
                      </a:endParaRPr>
                    </a:p>
                    <a:p>
                      <a:pPr rtl="0"/>
                      <a:r>
                        <a:rPr lang="en-AU" sz="3200" kern="1200" dirty="0">
                          <a:solidFill>
                            <a:schemeClr val="tx1"/>
                          </a:solidFill>
                          <a:latin typeface="+mj-lt"/>
                          <a:ea typeface="+mn-ea"/>
                          <a:cs typeface="+mn-cs"/>
                        </a:rPr>
                        <a:t>Print out the pictures which include how many teaspoons of sugar are in that particular drink or food. </a:t>
                      </a:r>
                    </a:p>
                    <a:p>
                      <a:pPr rtl="0"/>
                      <a:endParaRPr lang="en-AU" sz="3200" kern="1200" dirty="0">
                        <a:solidFill>
                          <a:schemeClr val="tx1"/>
                        </a:solidFill>
                        <a:latin typeface="+mj-lt"/>
                        <a:ea typeface="+mn-ea"/>
                        <a:cs typeface="+mn-cs"/>
                      </a:endParaRPr>
                    </a:p>
                    <a:p>
                      <a:pPr rtl="0"/>
                      <a:r>
                        <a:rPr lang="en-AU" sz="3200" kern="1200" dirty="0">
                          <a:solidFill>
                            <a:schemeClr val="tx1"/>
                          </a:solidFill>
                          <a:latin typeface="+mj-lt"/>
                          <a:ea typeface="+mn-ea"/>
                          <a:cs typeface="+mn-cs"/>
                        </a:rPr>
                        <a:t>Students need to order them from highest to lowest.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E06429F7-D341-264F-96C7-31EA84D6D1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98430" y="835511"/>
            <a:ext cx="4009805" cy="57106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119736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683135" y="1456821"/>
            <a:ext cx="2064730" cy="830997"/>
          </a:xfrm>
          <a:prstGeom prst="rect">
            <a:avLst/>
          </a:prstGeom>
          <a:noFill/>
        </p:spPr>
        <p:txBody>
          <a:bodyPr wrap="square" rtlCol="0">
            <a:spAutoFit/>
          </a:bodyPr>
          <a:lstStyle/>
          <a:p>
            <a:pPr algn="ctr"/>
            <a:r>
              <a:rPr lang="en-GB" sz="4800" b="1" dirty="0"/>
              <a:t>6</a:t>
            </a:r>
          </a:p>
        </p:txBody>
      </p:sp>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314284" y="1187075"/>
            <a:ext cx="7477165" cy="2062103"/>
          </a:xfrm>
          <a:prstGeom prst="rect">
            <a:avLst/>
          </a:prstGeom>
          <a:noFill/>
        </p:spPr>
        <p:txBody>
          <a:bodyPr wrap="square" rtlCol="0">
            <a:spAutoFit/>
          </a:bodyPr>
          <a:lstStyle/>
          <a:p>
            <a:r>
              <a:rPr lang="en-GB" sz="3200" b="1" dirty="0"/>
              <a:t>How many table spoons of sugar are we recommended to have a day? </a:t>
            </a:r>
          </a:p>
          <a:p>
            <a:endParaRPr lang="en-GB" sz="3200" b="1" dirty="0"/>
          </a:p>
          <a:p>
            <a:r>
              <a:rPr lang="en-GB" sz="3200" b="1" dirty="0"/>
              <a:t>Why is too much sugar bad for our teeth? </a:t>
            </a:r>
          </a:p>
        </p:txBody>
      </p:sp>
      <p:sp>
        <p:nvSpPr>
          <p:cNvPr id="7" name="Rounded Rectangle 6"/>
          <p:cNvSpPr/>
          <p:nvPr/>
        </p:nvSpPr>
        <p:spPr>
          <a:xfrm>
            <a:off x="8683135" y="1456821"/>
            <a:ext cx="2064730" cy="830997"/>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9D761786-7BAF-A84B-AEF9-0E82BE0FC392}"/>
              </a:ext>
            </a:extLst>
          </p:cNvPr>
          <p:cNvSpPr/>
          <p:nvPr/>
        </p:nvSpPr>
        <p:spPr>
          <a:xfrm>
            <a:off x="628650" y="3525857"/>
            <a:ext cx="10934700" cy="1384995"/>
          </a:xfrm>
          <a:prstGeom prst="rect">
            <a:avLst/>
          </a:prstGeom>
        </p:spPr>
        <p:txBody>
          <a:bodyPr wrap="square">
            <a:spAutoFit/>
          </a:bodyPr>
          <a:lstStyle/>
          <a:p>
            <a:pPr algn="ctr"/>
            <a:r>
              <a:rPr lang="en-US" sz="2800" dirty="0">
                <a:latin typeface="+mj-lt"/>
              </a:rPr>
              <a:t>#</a:t>
            </a:r>
            <a:r>
              <a:rPr lang="en-US" sz="2800" dirty="0" err="1">
                <a:latin typeface="+mj-lt"/>
              </a:rPr>
              <a:t>HomeAction</a:t>
            </a:r>
            <a:r>
              <a:rPr lang="en-US" sz="2800" dirty="0">
                <a:latin typeface="+mj-lt"/>
              </a:rPr>
              <a:t> </a:t>
            </a:r>
          </a:p>
          <a:p>
            <a:pPr algn="ctr"/>
            <a:r>
              <a:rPr lang="en-US" sz="2800" dirty="0">
                <a:latin typeface="+mj-lt"/>
              </a:rPr>
              <a:t>At home look at the food and drink packaging and spot where the Nutrition Label is and where it says </a:t>
            </a:r>
            <a:r>
              <a:rPr lang="en-US" sz="2800" b="1" dirty="0">
                <a:latin typeface="+mj-lt"/>
              </a:rPr>
              <a:t>sugars. </a:t>
            </a:r>
            <a:endParaRPr lang="en-US" sz="2800" dirty="0">
              <a:latin typeface="+mj-lt"/>
            </a:endParaRPr>
          </a:p>
        </p:txBody>
      </p:sp>
      <p:pic>
        <p:nvPicPr>
          <p:cNvPr id="12" name="Picture 11">
            <a:extLst>
              <a:ext uri="{FF2B5EF4-FFF2-40B4-BE49-F238E27FC236}">
                <a16:creationId xmlns:a16="http://schemas.microsoft.com/office/drawing/2014/main" id="{258AA975-2A90-D047-8E40-BA907DF37031}"/>
              </a:ext>
            </a:extLst>
          </p:cNvPr>
          <p:cNvPicPr>
            <a:picLocks noChangeAspect="1"/>
          </p:cNvPicPr>
          <p:nvPr/>
        </p:nvPicPr>
        <p:blipFill>
          <a:blip r:embed="rId3"/>
          <a:stretch>
            <a:fillRect/>
          </a:stretch>
        </p:blipFill>
        <p:spPr>
          <a:xfrm>
            <a:off x="9590857" y="5464210"/>
            <a:ext cx="2314015" cy="1123950"/>
          </a:xfrm>
          <a:prstGeom prst="rect">
            <a:avLst/>
          </a:prstGeom>
        </p:spPr>
      </p:pic>
      <p:pic>
        <p:nvPicPr>
          <p:cNvPr id="13" name="Picture 12">
            <a:extLst>
              <a:ext uri="{FF2B5EF4-FFF2-40B4-BE49-F238E27FC236}">
                <a16:creationId xmlns:a16="http://schemas.microsoft.com/office/drawing/2014/main" id="{08959BD3-382B-094E-B35B-7F8E2545EF65}"/>
              </a:ext>
            </a:extLst>
          </p:cNvPr>
          <p:cNvPicPr>
            <a:picLocks noChangeAspect="1"/>
          </p:cNvPicPr>
          <p:nvPr/>
        </p:nvPicPr>
        <p:blipFill>
          <a:blip r:embed="rId4"/>
          <a:stretch>
            <a:fillRect/>
          </a:stretch>
        </p:blipFill>
        <p:spPr>
          <a:xfrm rot="400689">
            <a:off x="383669" y="5179654"/>
            <a:ext cx="2110426" cy="1316404"/>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36285"/>
            <a:ext cx="11848563" cy="3416320"/>
          </a:xfrm>
          <a:prstGeom prst="rect">
            <a:avLst/>
          </a:prstGeom>
          <a:ln w="25400">
            <a:solidFill>
              <a:schemeClr val="accent5"/>
            </a:solidFill>
          </a:ln>
        </p:spPr>
        <p:txBody>
          <a:bodyPr wrap="square">
            <a:spAutoFit/>
          </a:bodyPr>
          <a:lstStyle/>
          <a:p>
            <a:r>
              <a:rPr lang="en-AU" sz="2800" b="1" dirty="0"/>
              <a:t>KS1 Learning opportunities in Health and Wellbeing</a:t>
            </a:r>
          </a:p>
          <a:p>
            <a:r>
              <a:rPr lang="en-AU" sz="2400" i="1" dirty="0"/>
              <a:t>Pupils learn... </a:t>
            </a:r>
          </a:p>
          <a:p>
            <a:endParaRPr lang="en-AU" sz="2400" i="1" dirty="0"/>
          </a:p>
          <a:p>
            <a:r>
              <a:rPr lang="en-AU" sz="2400" b="1" dirty="0"/>
              <a:t>H1</a:t>
            </a:r>
            <a:r>
              <a:rPr lang="en-AU" sz="2400" dirty="0"/>
              <a:t>. about what keeping healthy means; different ways to keep healthy</a:t>
            </a:r>
          </a:p>
          <a:p>
            <a:r>
              <a:rPr lang="en-AU" sz="2400" b="1" dirty="0"/>
              <a:t>H2. </a:t>
            </a:r>
            <a:r>
              <a:rPr lang="en-AU" sz="2400" dirty="0"/>
              <a:t>about foods that support good health and the risks of eating too  much sugar</a:t>
            </a:r>
          </a:p>
          <a:p>
            <a:r>
              <a:rPr lang="en-AU" sz="2400" b="1" dirty="0"/>
              <a:t>H5. </a:t>
            </a:r>
            <a:r>
              <a:rPr lang="en-AU" sz="2400" dirty="0"/>
              <a:t>about simple hygiene routines that can stop germs from spreading</a:t>
            </a:r>
          </a:p>
          <a:p>
            <a:r>
              <a:rPr lang="en-AU" sz="2400" b="1" dirty="0"/>
              <a:t>H7. </a:t>
            </a:r>
            <a:r>
              <a:rPr lang="en-AU" sz="2400" dirty="0"/>
              <a:t>about dental care and visiting the dentist; how to brush teeth correctly; food and drink that support dental health</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7170736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894607" y="1152893"/>
            <a:ext cx="10402785" cy="1754326"/>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endParaRPr lang="en-GB" sz="2000" dirty="0">
              <a:solidFill>
                <a:srgbClr val="333333"/>
              </a:solidFill>
              <a:latin typeface="proxima_nova_rgregular"/>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English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809723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3804" y="1242247"/>
            <a:ext cx="4411976" cy="4031873"/>
          </a:xfrm>
          <a:prstGeom prst="rect">
            <a:avLst/>
          </a:prstGeom>
          <a:noFill/>
        </p:spPr>
        <p:txBody>
          <a:bodyPr wrap="square" rtlCol="0">
            <a:spAutoFit/>
          </a:bodyPr>
          <a:lstStyle/>
          <a:p>
            <a:r>
              <a:rPr lang="en-GB" sz="3200" dirty="0">
                <a:latin typeface="+mj-lt"/>
              </a:rPr>
              <a:t>Read the Story, </a:t>
            </a:r>
          </a:p>
          <a:p>
            <a:r>
              <a:rPr lang="en-GB" sz="3200" dirty="0">
                <a:latin typeface="+mj-lt"/>
              </a:rPr>
              <a:t>‘The Sneaky Sugar Cube’</a:t>
            </a:r>
          </a:p>
          <a:p>
            <a:endParaRPr lang="en-GB" sz="3200" dirty="0">
              <a:latin typeface="+mj-lt"/>
            </a:endParaRPr>
          </a:p>
          <a:p>
            <a:endParaRPr lang="en-GB" sz="3200" dirty="0">
              <a:latin typeface="+mj-lt"/>
            </a:endParaRPr>
          </a:p>
          <a:p>
            <a:r>
              <a:rPr lang="en-GB" sz="3200" b="1" dirty="0">
                <a:latin typeface="+mj-lt"/>
              </a:rPr>
              <a:t>Story Question:</a:t>
            </a:r>
          </a:p>
          <a:p>
            <a:r>
              <a:rPr lang="en-GB" sz="3200" dirty="0">
                <a:latin typeface="+mj-lt"/>
              </a:rPr>
              <a:t>How many teaspoons of sugar should we have a day?</a:t>
            </a:r>
          </a:p>
        </p:txBody>
      </p:sp>
      <p:pic>
        <p:nvPicPr>
          <p:cNvPr id="5" name="Picture 2">
            <a:extLst>
              <a:ext uri="{FF2B5EF4-FFF2-40B4-BE49-F238E27FC236}">
                <a16:creationId xmlns:a16="http://schemas.microsoft.com/office/drawing/2014/main" id="{F3811C8A-595D-7646-8354-E4C22B4664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2787" y="509662"/>
            <a:ext cx="5374043" cy="519117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14906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75280" y="2345834"/>
            <a:ext cx="6958884" cy="1569660"/>
          </a:xfrm>
          <a:prstGeom prst="rect">
            <a:avLst/>
          </a:prstGeom>
          <a:noFill/>
        </p:spPr>
        <p:txBody>
          <a:bodyPr wrap="square" rtlCol="0">
            <a:spAutoFit/>
          </a:bodyPr>
          <a:lstStyle/>
          <a:p>
            <a:r>
              <a:rPr lang="en-GB" sz="3200" dirty="0">
                <a:latin typeface="+mj-lt"/>
              </a:rPr>
              <a:t>Hey! I’m one of the Guardian of the Gums. Can you remember which one I am? </a:t>
            </a:r>
          </a:p>
        </p:txBody>
      </p:sp>
      <p:pic>
        <p:nvPicPr>
          <p:cNvPr id="4" name="Picture 3">
            <a:extLst>
              <a:ext uri="{FF2B5EF4-FFF2-40B4-BE49-F238E27FC236}">
                <a16:creationId xmlns:a16="http://schemas.microsoft.com/office/drawing/2014/main" id="{506A410A-98E6-1E42-8646-C090A22727A7}"/>
              </a:ext>
            </a:extLst>
          </p:cNvPr>
          <p:cNvPicPr>
            <a:picLocks noChangeAspect="1"/>
          </p:cNvPicPr>
          <p:nvPr/>
        </p:nvPicPr>
        <p:blipFill>
          <a:blip r:embed="rId2"/>
          <a:stretch>
            <a:fillRect/>
          </a:stretch>
        </p:blipFill>
        <p:spPr>
          <a:xfrm>
            <a:off x="917389" y="2090498"/>
            <a:ext cx="2205204" cy="1824996"/>
          </a:xfrm>
          <a:prstGeom prst="rect">
            <a:avLst/>
          </a:prstGeom>
        </p:spPr>
      </p:pic>
    </p:spTree>
    <p:extLst>
      <p:ext uri="{BB962C8B-B14F-4D97-AF65-F5344CB8AC3E}">
        <p14:creationId xmlns:p14="http://schemas.microsoft.com/office/powerpoint/2010/main" val="18559437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1530" y="1427875"/>
            <a:ext cx="6349820" cy="3539430"/>
          </a:xfrm>
          <a:prstGeom prst="rect">
            <a:avLst/>
          </a:prstGeom>
          <a:noFill/>
        </p:spPr>
        <p:txBody>
          <a:bodyPr wrap="square" rtlCol="0">
            <a:spAutoFit/>
          </a:bodyPr>
          <a:lstStyle/>
          <a:p>
            <a:r>
              <a:rPr lang="en-GB" sz="3200" dirty="0">
                <a:latin typeface="+mj-lt"/>
              </a:rPr>
              <a:t>That’s right I am ‘The Sugar Detective’ and you can be a sugar detective too. Do you want to find out how? </a:t>
            </a:r>
          </a:p>
          <a:p>
            <a:endParaRPr lang="en-GB" sz="3200" dirty="0">
              <a:latin typeface="+mj-lt"/>
            </a:endParaRPr>
          </a:p>
          <a:p>
            <a:r>
              <a:rPr lang="en-GB" sz="3200" dirty="0">
                <a:latin typeface="+mj-lt"/>
              </a:rPr>
              <a:t>Follow the next few slides and you’ll see.</a:t>
            </a:r>
          </a:p>
        </p:txBody>
      </p:sp>
      <p:pic>
        <p:nvPicPr>
          <p:cNvPr id="3" name="Picture 2">
            <a:extLst>
              <a:ext uri="{FF2B5EF4-FFF2-40B4-BE49-F238E27FC236}">
                <a16:creationId xmlns:a16="http://schemas.microsoft.com/office/drawing/2014/main" id="{33728EC8-D999-FD49-9EC6-6795A43D6BBA}"/>
              </a:ext>
            </a:extLst>
          </p:cNvPr>
          <p:cNvPicPr>
            <a:picLocks noChangeAspect="1"/>
          </p:cNvPicPr>
          <p:nvPr/>
        </p:nvPicPr>
        <p:blipFill>
          <a:blip r:embed="rId2"/>
          <a:stretch>
            <a:fillRect/>
          </a:stretch>
        </p:blipFill>
        <p:spPr>
          <a:xfrm>
            <a:off x="7829551" y="1427875"/>
            <a:ext cx="4362450" cy="5430125"/>
          </a:xfrm>
          <a:prstGeom prst="rect">
            <a:avLst/>
          </a:prstGeom>
        </p:spPr>
      </p:pic>
    </p:spTree>
    <p:extLst>
      <p:ext uri="{BB962C8B-B14F-4D97-AF65-F5344CB8AC3E}">
        <p14:creationId xmlns:p14="http://schemas.microsoft.com/office/powerpoint/2010/main" val="27870173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9373" y="2607087"/>
            <a:ext cx="11469672" cy="1754326"/>
          </a:xfrm>
          <a:prstGeom prst="rect">
            <a:avLst/>
          </a:prstGeom>
        </p:spPr>
        <p:txBody>
          <a:bodyPr wrap="square">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Why does it matter for our teeth, how much sugar is in our food?</a:t>
            </a:r>
            <a:endParaRPr lang="en-GB" sz="5400" dirty="0"/>
          </a:p>
        </p:txBody>
      </p:sp>
      <p:pic>
        <p:nvPicPr>
          <p:cNvPr id="5" name="Picture 4">
            <a:extLst>
              <a:ext uri="{FF2B5EF4-FFF2-40B4-BE49-F238E27FC236}">
                <a16:creationId xmlns:a16="http://schemas.microsoft.com/office/drawing/2014/main" id="{A2BF5639-04B3-3C4D-94E1-993C484550B9}"/>
              </a:ext>
            </a:extLst>
          </p:cNvPr>
          <p:cNvPicPr>
            <a:picLocks noChangeAspect="1"/>
          </p:cNvPicPr>
          <p:nvPr/>
        </p:nvPicPr>
        <p:blipFill>
          <a:blip r:embed="rId2"/>
          <a:stretch>
            <a:fillRect/>
          </a:stretch>
        </p:blipFill>
        <p:spPr>
          <a:xfrm rot="21176068">
            <a:off x="580337" y="805748"/>
            <a:ext cx="1184433" cy="1175252"/>
          </a:xfrm>
          <a:prstGeom prst="rect">
            <a:avLst/>
          </a:prstGeom>
        </p:spPr>
      </p:pic>
      <p:pic>
        <p:nvPicPr>
          <p:cNvPr id="6" name="Picture 5">
            <a:extLst>
              <a:ext uri="{FF2B5EF4-FFF2-40B4-BE49-F238E27FC236}">
                <a16:creationId xmlns:a16="http://schemas.microsoft.com/office/drawing/2014/main" id="{65E0BA17-84AA-AC40-89E9-B66736C25391}"/>
              </a:ext>
            </a:extLst>
          </p:cNvPr>
          <p:cNvPicPr>
            <a:picLocks noChangeAspect="1"/>
          </p:cNvPicPr>
          <p:nvPr/>
        </p:nvPicPr>
        <p:blipFill>
          <a:blip r:embed="rId3"/>
          <a:stretch>
            <a:fillRect/>
          </a:stretch>
        </p:blipFill>
        <p:spPr>
          <a:xfrm>
            <a:off x="3564301" y="756077"/>
            <a:ext cx="1454568" cy="1165581"/>
          </a:xfrm>
          <a:prstGeom prst="rect">
            <a:avLst/>
          </a:prstGeom>
        </p:spPr>
      </p:pic>
      <p:pic>
        <p:nvPicPr>
          <p:cNvPr id="7" name="Picture 6">
            <a:extLst>
              <a:ext uri="{FF2B5EF4-FFF2-40B4-BE49-F238E27FC236}">
                <a16:creationId xmlns:a16="http://schemas.microsoft.com/office/drawing/2014/main" id="{200B26E4-7A30-5F46-A374-5814D561EB6C}"/>
              </a:ext>
            </a:extLst>
          </p:cNvPr>
          <p:cNvPicPr>
            <a:picLocks noChangeAspect="1"/>
          </p:cNvPicPr>
          <p:nvPr/>
        </p:nvPicPr>
        <p:blipFill>
          <a:blip r:embed="rId4"/>
          <a:stretch>
            <a:fillRect/>
          </a:stretch>
        </p:blipFill>
        <p:spPr>
          <a:xfrm>
            <a:off x="6844987" y="881139"/>
            <a:ext cx="1401905" cy="1024469"/>
          </a:xfrm>
          <a:prstGeom prst="rect">
            <a:avLst/>
          </a:prstGeom>
        </p:spPr>
      </p:pic>
      <p:pic>
        <p:nvPicPr>
          <p:cNvPr id="9" name="Picture 8">
            <a:extLst>
              <a:ext uri="{FF2B5EF4-FFF2-40B4-BE49-F238E27FC236}">
                <a16:creationId xmlns:a16="http://schemas.microsoft.com/office/drawing/2014/main" id="{192D69A0-1272-1E43-92C1-E75C4C5D5E7E}"/>
              </a:ext>
            </a:extLst>
          </p:cNvPr>
          <p:cNvPicPr>
            <a:picLocks noChangeAspect="1"/>
          </p:cNvPicPr>
          <p:nvPr/>
        </p:nvPicPr>
        <p:blipFill>
          <a:blip r:embed="rId5"/>
          <a:stretch>
            <a:fillRect/>
          </a:stretch>
        </p:blipFill>
        <p:spPr>
          <a:xfrm rot="495853">
            <a:off x="9405938" y="948033"/>
            <a:ext cx="2264969" cy="1111705"/>
          </a:xfrm>
          <a:prstGeom prst="rect">
            <a:avLst/>
          </a:prstGeom>
        </p:spPr>
      </p:pic>
    </p:spTree>
    <p:extLst>
      <p:ext uri="{BB962C8B-B14F-4D97-AF65-F5344CB8AC3E}">
        <p14:creationId xmlns:p14="http://schemas.microsoft.com/office/powerpoint/2010/main" val="2775440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90144" y="0"/>
            <a:ext cx="11350752" cy="1938992"/>
          </a:xfrm>
          <a:prstGeom prst="rect">
            <a:avLst/>
          </a:prstGeom>
          <a:noFill/>
        </p:spPr>
        <p:txBody>
          <a:bodyPr wrap="square" rtlCol="0">
            <a:spAutoFit/>
          </a:bodyPr>
          <a:lstStyle/>
          <a:p>
            <a:r>
              <a:rPr lang="en-GB" sz="6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Too much sugar over a period of time can be bad for your teeth!</a:t>
            </a:r>
          </a:p>
        </p:txBody>
      </p:sp>
      <p:sp>
        <p:nvSpPr>
          <p:cNvPr id="17" name="TextBox 16">
            <a:extLst>
              <a:ext uri="{FF2B5EF4-FFF2-40B4-BE49-F238E27FC236}">
                <a16:creationId xmlns:a16="http://schemas.microsoft.com/office/drawing/2014/main" id="{0B33B788-C6E3-A742-86B0-15316E03F231}"/>
              </a:ext>
            </a:extLst>
          </p:cNvPr>
          <p:cNvSpPr txBox="1"/>
          <p:nvPr/>
        </p:nvSpPr>
        <p:spPr>
          <a:xfrm>
            <a:off x="390144" y="2582118"/>
            <a:ext cx="8544306" cy="3046988"/>
          </a:xfrm>
          <a:prstGeom prst="rect">
            <a:avLst/>
          </a:prstGeom>
          <a:noFill/>
        </p:spPr>
        <p:txBody>
          <a:bodyPr wrap="square" rtlCol="0">
            <a:spAutoFit/>
          </a:bodyPr>
          <a:lstStyle/>
          <a:p>
            <a:pPr fontAlgn="base"/>
            <a:r>
              <a:rPr lang="en-AU" sz="3200" dirty="0">
                <a:latin typeface="+mj-lt"/>
              </a:rPr>
              <a:t>After you eat, bacteria love to feed off the sugar on your teeth. The bacteria break it down into acids that eat away tooth enamel (the protective part of your tooth), causing holes called cavities. Therefore the more sugar you eat, the more the bacteria will be breaking down your teeth! </a:t>
            </a:r>
          </a:p>
        </p:txBody>
      </p:sp>
      <p:pic>
        <p:nvPicPr>
          <p:cNvPr id="2" name="Picture 1">
            <a:extLst>
              <a:ext uri="{FF2B5EF4-FFF2-40B4-BE49-F238E27FC236}">
                <a16:creationId xmlns:a16="http://schemas.microsoft.com/office/drawing/2014/main" id="{5650616B-B83C-574F-8896-960F87E4FE5C}"/>
              </a:ext>
            </a:extLst>
          </p:cNvPr>
          <p:cNvPicPr>
            <a:picLocks noChangeAspect="1"/>
          </p:cNvPicPr>
          <p:nvPr/>
        </p:nvPicPr>
        <p:blipFill>
          <a:blip r:embed="rId3"/>
          <a:stretch>
            <a:fillRect/>
          </a:stretch>
        </p:blipFill>
        <p:spPr>
          <a:xfrm>
            <a:off x="8934450" y="3026209"/>
            <a:ext cx="2806446" cy="2158805"/>
          </a:xfrm>
          <a:prstGeom prst="rect">
            <a:avLst/>
          </a:prstGeom>
        </p:spPr>
      </p:pic>
    </p:spTree>
    <p:extLst>
      <p:ext uri="{BB962C8B-B14F-4D97-AF65-F5344CB8AC3E}">
        <p14:creationId xmlns:p14="http://schemas.microsoft.com/office/powerpoint/2010/main" val="20289925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0"/>
            <a:ext cx="12039600" cy="1200329"/>
          </a:xfrm>
          <a:prstGeom prst="rect">
            <a:avLst/>
          </a:prstGeom>
          <a:noFill/>
        </p:spPr>
        <p:txBody>
          <a:bodyPr wrap="square" rtlCol="0">
            <a:spAutoFit/>
          </a:bodyPr>
          <a:lstStyle/>
          <a:p>
            <a:r>
              <a:rPr lang="en-GB" sz="3600" dirty="0">
                <a:solidFill>
                  <a:srgbClr val="000000"/>
                </a:solidFill>
                <a:latin typeface="+mj-lt"/>
              </a:rPr>
              <a:t>But how do Sugar Detectives find out how much sugar food or drink has? </a:t>
            </a:r>
          </a:p>
        </p:txBody>
      </p:sp>
      <p:pic>
        <p:nvPicPr>
          <p:cNvPr id="3"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483088" y="2549714"/>
            <a:ext cx="1825106" cy="351501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41526" y="2549714"/>
            <a:ext cx="2774165" cy="3596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Straight Arrow Connector 5"/>
          <p:cNvCxnSpPr>
            <a:cxnSpLocks/>
          </p:cNvCxnSpPr>
          <p:nvPr/>
        </p:nvCxnSpPr>
        <p:spPr>
          <a:xfrm flipH="1">
            <a:off x="2071543" y="5328647"/>
            <a:ext cx="2925720" cy="329952"/>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graphicFrame>
        <p:nvGraphicFramePr>
          <p:cNvPr id="7" name="Table 6"/>
          <p:cNvGraphicFramePr>
            <a:graphicFrameLocks noGrp="1"/>
          </p:cNvGraphicFramePr>
          <p:nvPr>
            <p:extLst>
              <p:ext uri="{D42A27DB-BD31-4B8C-83A1-F6EECF244321}">
                <p14:modId xmlns:p14="http://schemas.microsoft.com/office/powerpoint/2010/main" val="1621797974"/>
              </p:ext>
            </p:extLst>
          </p:nvPr>
        </p:nvGraphicFramePr>
        <p:xfrm>
          <a:off x="4997263" y="3881993"/>
          <a:ext cx="4083746" cy="2286000"/>
        </p:xfrm>
        <a:graphic>
          <a:graphicData uri="http://schemas.openxmlformats.org/drawingml/2006/table">
            <a:tbl>
              <a:tblPr>
                <a:tableStyleId>{3C2FFA5D-87B4-456A-9821-1D502468CF0F}</a:tableStyleId>
              </a:tblPr>
              <a:tblGrid>
                <a:gridCol w="4083746">
                  <a:extLst>
                    <a:ext uri="{9D8B030D-6E8A-4147-A177-3AD203B41FA5}">
                      <a16:colId xmlns:a16="http://schemas.microsoft.com/office/drawing/2014/main" val="20000"/>
                    </a:ext>
                  </a:extLst>
                </a:gridCol>
              </a:tblGrid>
              <a:tr h="2182740">
                <a:tc>
                  <a:txBody>
                    <a:bodyPr/>
                    <a:lstStyle/>
                    <a:p>
                      <a:r>
                        <a:rPr lang="en-GB" sz="2400" dirty="0">
                          <a:effectLst/>
                        </a:rPr>
                        <a:t>Find the word ‘sugars’ and it will tell you how much sugar is in your food and drink. </a:t>
                      </a:r>
                    </a:p>
                    <a:p>
                      <a:r>
                        <a:rPr lang="en-GB" sz="2400" dirty="0">
                          <a:effectLst/>
                        </a:rPr>
                        <a:t>Watch out! It is quite small which allows the sugar soldiers to sneak in. </a:t>
                      </a:r>
                    </a:p>
                  </a:txBody>
                  <a:tcPr anchor="ctr"/>
                </a:tc>
                <a:extLst>
                  <a:ext uri="{0D108BD9-81ED-4DB2-BD59-A6C34878D82A}">
                    <a16:rowId xmlns:a16="http://schemas.microsoft.com/office/drawing/2014/main" val="10000"/>
                  </a:ext>
                </a:extLst>
              </a:tr>
            </a:tbl>
          </a:graphicData>
        </a:graphic>
      </p:graphicFrame>
      <p:sp>
        <p:nvSpPr>
          <p:cNvPr id="4" name="Rectangle 3"/>
          <p:cNvSpPr/>
          <p:nvPr/>
        </p:nvSpPr>
        <p:spPr>
          <a:xfrm>
            <a:off x="3263391" y="1228861"/>
            <a:ext cx="5817618" cy="1107996"/>
          </a:xfrm>
          <a:prstGeom prst="rect">
            <a:avLst/>
          </a:prstGeom>
        </p:spPr>
        <p:txBody>
          <a:bodyPr wrap="none">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Check the label!</a:t>
            </a:r>
          </a:p>
        </p:txBody>
      </p:sp>
    </p:spTree>
    <p:extLst>
      <p:ext uri="{BB962C8B-B14F-4D97-AF65-F5344CB8AC3E}">
        <p14:creationId xmlns:p14="http://schemas.microsoft.com/office/powerpoint/2010/main" val="2432377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2000"/>
                                        <p:tgtEl>
                                          <p:spTgt spid="4"/>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2000"/>
                                        <p:tgtEl>
                                          <p:spTgt spid="5"/>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2000"/>
                                        <p:tgtEl>
                                          <p:spTgt spid="7"/>
                                        </p:tgtEl>
                                      </p:cBhvr>
                                    </p:animEffect>
                                  </p:childTnLst>
                                </p:cTn>
                              </p:par>
                              <p:par>
                                <p:cTn id="14" presetID="9"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dissolve">
                                      <p:cBhvr>
                                        <p:cTn id="16" dur="2000"/>
                                        <p:tgtEl>
                                          <p:spTgt spid="3"/>
                                        </p:tgtEl>
                                      </p:cBhvr>
                                    </p:animEffect>
                                  </p:childTnLst>
                                </p:cTn>
                              </p:par>
                              <p:par>
                                <p:cTn id="17" presetID="9"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478719"/>
            <a:ext cx="4528672" cy="1569660"/>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Sugar Detective Trainees Task 1!</a:t>
            </a:r>
          </a:p>
        </p:txBody>
      </p:sp>
      <p:sp>
        <p:nvSpPr>
          <p:cNvPr id="3" name="TextBox 2"/>
          <p:cNvSpPr txBox="1"/>
          <p:nvPr/>
        </p:nvSpPr>
        <p:spPr>
          <a:xfrm>
            <a:off x="4362450" y="309793"/>
            <a:ext cx="7829550" cy="4524315"/>
          </a:xfrm>
          <a:prstGeom prst="rect">
            <a:avLst/>
          </a:prstGeom>
          <a:noFill/>
        </p:spPr>
        <p:txBody>
          <a:bodyPr wrap="square" rtlCol="0">
            <a:spAutoFit/>
          </a:bodyPr>
          <a:lstStyle/>
          <a:p>
            <a:r>
              <a:rPr lang="en-GB" sz="3200" dirty="0">
                <a:latin typeface="+mj-lt"/>
              </a:rPr>
              <a:t>It is recommended that we have </a:t>
            </a:r>
            <a:r>
              <a:rPr lang="en-GB" sz="3200" b="1" dirty="0">
                <a:latin typeface="+mj-lt"/>
              </a:rPr>
              <a:t>only 6 added teaspoons of sugar a day! </a:t>
            </a:r>
            <a:r>
              <a:rPr lang="en-GB" sz="3200" dirty="0">
                <a:latin typeface="+mj-lt"/>
              </a:rPr>
              <a:t>Therefore</a:t>
            </a:r>
          </a:p>
          <a:p>
            <a:r>
              <a:rPr lang="en-GB" sz="3200" dirty="0">
                <a:latin typeface="+mj-lt"/>
              </a:rPr>
              <a:t>Sugar Detectives need to have good counting skills. </a:t>
            </a:r>
            <a:r>
              <a:rPr lang="en-GB" sz="3200" b="1" dirty="0">
                <a:latin typeface="+mj-lt"/>
              </a:rPr>
              <a:t>Can you Clap 6 times? Jump on the spot 6 times? Can you show 6 fingers on your hand? </a:t>
            </a:r>
          </a:p>
          <a:p>
            <a:endParaRPr lang="en-GB" sz="3200" b="1" dirty="0">
              <a:latin typeface="+mj-lt"/>
            </a:endParaRPr>
          </a:p>
          <a:p>
            <a:r>
              <a:rPr lang="en-GB" sz="3200" dirty="0">
                <a:latin typeface="+mj-lt"/>
              </a:rPr>
              <a:t>Can you count to 10? Shout out the number of teaspoons you can see on the next pages. </a:t>
            </a:r>
          </a:p>
        </p:txBody>
      </p:sp>
      <p:pic>
        <p:nvPicPr>
          <p:cNvPr id="5" name="Picture 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8033" y="5193302"/>
            <a:ext cx="638920" cy="10709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89589" y="4993976"/>
            <a:ext cx="963443" cy="12794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000015" y="4834108"/>
            <a:ext cx="1163285" cy="14116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53847" y="5217746"/>
            <a:ext cx="1036928" cy="10369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a:extLst>
              <a:ext uri="{FF2B5EF4-FFF2-40B4-BE49-F238E27FC236}">
                <a16:creationId xmlns:a16="http://schemas.microsoft.com/office/drawing/2014/main" id="{3FBAA952-E7C4-5249-AC43-8D19EAA9A092}"/>
              </a:ext>
            </a:extLst>
          </p:cNvPr>
          <p:cNvPicPr>
            <a:picLocks noChangeAspect="1"/>
          </p:cNvPicPr>
          <p:nvPr/>
        </p:nvPicPr>
        <p:blipFill>
          <a:blip r:embed="rId6"/>
          <a:stretch>
            <a:fillRect/>
          </a:stretch>
        </p:blipFill>
        <p:spPr>
          <a:xfrm>
            <a:off x="890715" y="2720398"/>
            <a:ext cx="2747241" cy="2273578"/>
          </a:xfrm>
          <a:prstGeom prst="rect">
            <a:avLst/>
          </a:prstGeom>
        </p:spPr>
      </p:pic>
    </p:spTree>
    <p:extLst>
      <p:ext uri="{BB962C8B-B14F-4D97-AF65-F5344CB8AC3E}">
        <p14:creationId xmlns:p14="http://schemas.microsoft.com/office/powerpoint/2010/main" val="2818796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64822</TotalTime>
  <Words>713</Words>
  <Application>Microsoft Macintosh PowerPoint</Application>
  <PresentationFormat>Widescreen</PresentationFormat>
  <Paragraphs>72</Paragraphs>
  <Slides>27</Slides>
  <Notes>1</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27</vt:i4>
      </vt:variant>
    </vt:vector>
  </HeadingPairs>
  <TitlesOfParts>
    <vt:vector size="33" baseType="lpstr">
      <vt:lpstr>Arial</vt:lpstr>
      <vt:lpstr>Calibri</vt:lpstr>
      <vt:lpstr>Calibri Light</vt:lpstr>
      <vt:lpstr>proxima_nova_bold</vt:lpstr>
      <vt:lpstr>proxima_nova_rgregular</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114</cp:revision>
  <dcterms:created xsi:type="dcterms:W3CDTF">2015-12-16T03:40:36Z</dcterms:created>
  <dcterms:modified xsi:type="dcterms:W3CDTF">2024-10-17T08:59:02Z</dcterms:modified>
</cp:coreProperties>
</file>